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1"/>
  </p:sldMasterIdLst>
  <p:notesMasterIdLst>
    <p:notesMasterId r:id="rId54"/>
  </p:notesMasterIdLst>
  <p:handoutMasterIdLst>
    <p:handoutMasterId r:id="rId55"/>
  </p:handoutMasterIdLst>
  <p:sldIdLst>
    <p:sldId id="520" r:id="rId2"/>
    <p:sldId id="522" r:id="rId3"/>
    <p:sldId id="521" r:id="rId4"/>
    <p:sldId id="524" r:id="rId5"/>
    <p:sldId id="532" r:id="rId6"/>
    <p:sldId id="526" r:id="rId7"/>
    <p:sldId id="527" r:id="rId8"/>
    <p:sldId id="528" r:id="rId9"/>
    <p:sldId id="530" r:id="rId10"/>
    <p:sldId id="566" r:id="rId11"/>
    <p:sldId id="531" r:id="rId12"/>
    <p:sldId id="567" r:id="rId13"/>
    <p:sldId id="568" r:id="rId14"/>
    <p:sldId id="569" r:id="rId15"/>
    <p:sldId id="539" r:id="rId16"/>
    <p:sldId id="588" r:id="rId17"/>
    <p:sldId id="589" r:id="rId18"/>
    <p:sldId id="590" r:id="rId19"/>
    <p:sldId id="591" r:id="rId20"/>
    <p:sldId id="529" r:id="rId21"/>
    <p:sldId id="592" r:id="rId22"/>
    <p:sldId id="593" r:id="rId23"/>
    <p:sldId id="594" r:id="rId24"/>
    <p:sldId id="595" r:id="rId25"/>
    <p:sldId id="596" r:id="rId26"/>
    <p:sldId id="570" r:id="rId27"/>
    <p:sldId id="571" r:id="rId28"/>
    <p:sldId id="572" r:id="rId29"/>
    <p:sldId id="573" r:id="rId30"/>
    <p:sldId id="420" r:id="rId31"/>
    <p:sldId id="574" r:id="rId32"/>
    <p:sldId id="575" r:id="rId33"/>
    <p:sldId id="576" r:id="rId34"/>
    <p:sldId id="577" r:id="rId35"/>
    <p:sldId id="578" r:id="rId36"/>
    <p:sldId id="579" r:id="rId37"/>
    <p:sldId id="580" r:id="rId38"/>
    <p:sldId id="581" r:id="rId39"/>
    <p:sldId id="582" r:id="rId40"/>
    <p:sldId id="583" r:id="rId41"/>
    <p:sldId id="584" r:id="rId42"/>
    <p:sldId id="585" r:id="rId43"/>
    <p:sldId id="586" r:id="rId44"/>
    <p:sldId id="587" r:id="rId45"/>
    <p:sldId id="444" r:id="rId46"/>
    <p:sldId id="481" r:id="rId47"/>
    <p:sldId id="449" r:id="rId48"/>
    <p:sldId id="518" r:id="rId49"/>
    <p:sldId id="519" r:id="rId50"/>
    <p:sldId id="477" r:id="rId51"/>
    <p:sldId id="597" r:id="rId52"/>
    <p:sldId id="598" r:id="rId53"/>
  </p:sldIdLst>
  <p:sldSz cx="12192000" cy="6858000"/>
  <p:notesSz cx="6797675" cy="9926638"/>
  <p:defaultTextStyle>
    <a:defPPr rtl="0">
      <a:defRPr lang="en-GB"/>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lance" id="{705054ED-DB56-FA4C-BB16-D35BDEFFF4C1}">
          <p14:sldIdLst>
            <p14:sldId id="520"/>
            <p14:sldId id="522"/>
            <p14:sldId id="521"/>
            <p14:sldId id="524"/>
            <p14:sldId id="532"/>
            <p14:sldId id="526"/>
            <p14:sldId id="527"/>
            <p14:sldId id="528"/>
            <p14:sldId id="530"/>
            <p14:sldId id="566"/>
            <p14:sldId id="531"/>
            <p14:sldId id="567"/>
            <p14:sldId id="568"/>
            <p14:sldId id="569"/>
            <p14:sldId id="539"/>
            <p14:sldId id="588"/>
            <p14:sldId id="589"/>
            <p14:sldId id="590"/>
            <p14:sldId id="591"/>
            <p14:sldId id="529"/>
            <p14:sldId id="592"/>
            <p14:sldId id="593"/>
            <p14:sldId id="594"/>
            <p14:sldId id="595"/>
            <p14:sldId id="596"/>
            <p14:sldId id="570"/>
            <p14:sldId id="571"/>
            <p14:sldId id="572"/>
            <p14:sldId id="573"/>
            <p14:sldId id="420"/>
            <p14:sldId id="574"/>
            <p14:sldId id="575"/>
            <p14:sldId id="576"/>
            <p14:sldId id="577"/>
            <p14:sldId id="578"/>
            <p14:sldId id="579"/>
            <p14:sldId id="580"/>
            <p14:sldId id="581"/>
            <p14:sldId id="582"/>
            <p14:sldId id="583"/>
            <p14:sldId id="584"/>
            <p14:sldId id="585"/>
            <p14:sldId id="586"/>
            <p14:sldId id="587"/>
            <p14:sldId id="444"/>
            <p14:sldId id="481"/>
            <p14:sldId id="449"/>
            <p14:sldId id="518"/>
            <p14:sldId id="519"/>
            <p14:sldId id="477"/>
            <p14:sldId id="597"/>
            <p14:sldId id="598"/>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guide id="3" pos="37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ouise Hartmann" initials="LH" lastIdx="4" clrIdx="0"/>
  <p:cmAuthor id="1" name="Lise Thorup-Pedersen" initials="LTP" lastIdx="0" clrIdx="1"/>
  <p:cmAuthor id="2" name="estefania ruiz arenaza" initials="era" lastIdx="8" clrIdx="2">
    <p:extLst>
      <p:ext uri="{19B8F6BF-5375-455C-9EA6-DF929625EA0E}">
        <p15:presenceInfo xmlns:p15="http://schemas.microsoft.com/office/powerpoint/2012/main" userId="ffc9582043c8563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5E9695"/>
    <a:srgbClr val="DF6752"/>
    <a:srgbClr val="9DBB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18" autoAdjust="0"/>
    <p:restoredTop sz="95226" autoAdjust="0"/>
  </p:normalViewPr>
  <p:slideViewPr>
    <p:cSldViewPr snapToGrid="0" snapToObjects="1">
      <p:cViewPr varScale="1">
        <p:scale>
          <a:sx n="63" d="100"/>
          <a:sy n="63" d="100"/>
        </p:scale>
        <p:origin x="648" y="48"/>
      </p:cViewPr>
      <p:guideLst>
        <p:guide orient="horz" pos="2160"/>
        <p:guide pos="3840"/>
        <p:guide pos="371"/>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66" d="100"/>
        <a:sy n="66" d="100"/>
      </p:scale>
      <p:origin x="0" y="0"/>
    </p:cViewPr>
  </p:sorterViewPr>
  <p:notesViewPr>
    <p:cSldViewPr snapToGrid="0" snapToObjects="1" showGuides="1">
      <p:cViewPr varScale="1">
        <p:scale>
          <a:sx n="96" d="100"/>
          <a:sy n="96" d="100"/>
        </p:scale>
        <p:origin x="3642" y="96"/>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5659" cy="498056"/>
          </a:xfrm>
          <a:prstGeom prst="rect">
            <a:avLst/>
          </a:prstGeom>
        </p:spPr>
        <p:txBody>
          <a:bodyPr vert="horz" lIns="91440" tIns="45720" rIns="91440" bIns="45720" rtlCol="0"/>
          <a:lstStyle>
            <a:lvl1pPr algn="l">
              <a:defRPr sz="1200"/>
            </a:lvl1pPr>
          </a:lstStyle>
          <a:p>
            <a:pPr rtl="0"/>
            <a:endParaRPr lang="en-US"/>
          </a:p>
        </p:txBody>
      </p:sp>
      <p:sp>
        <p:nvSpPr>
          <p:cNvPr id="3" name="Date Placeholder 2"/>
          <p:cNvSpPr>
            <a:spLocks noGrp="1"/>
          </p:cNvSpPr>
          <p:nvPr>
            <p:ph type="dt" sz="quarter" idx="1"/>
          </p:nvPr>
        </p:nvSpPr>
        <p:spPr>
          <a:xfrm>
            <a:off x="3850443" y="1"/>
            <a:ext cx="2945659" cy="498056"/>
          </a:xfrm>
          <a:prstGeom prst="rect">
            <a:avLst/>
          </a:prstGeom>
        </p:spPr>
        <p:txBody>
          <a:bodyPr vert="horz" lIns="91440" tIns="45720" rIns="91440" bIns="45720" rtlCol="0"/>
          <a:lstStyle>
            <a:lvl1pPr algn="r">
              <a:defRPr sz="1200"/>
            </a:lvl1pPr>
          </a:lstStyle>
          <a:p>
            <a:pPr rtl="0"/>
            <a:r>
              <a:rPr lang="en-US"/>
              <a:t>10/25/2017</a:t>
            </a:r>
          </a:p>
        </p:txBody>
      </p:sp>
      <p:sp>
        <p:nvSpPr>
          <p:cNvPr id="4" name="Footer Placeholder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pPr rtl="0"/>
            <a:endParaRPr lang="en-US"/>
          </a:p>
        </p:txBody>
      </p:sp>
      <p:sp>
        <p:nvSpPr>
          <p:cNvPr id="5" name="Slide Number Placeholder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pPr rtl="0"/>
            <a:fld id="{E9E1DC8B-0A09-DC4E-ABCE-FAAA12F0302B}" type="slidenum">
              <a:rPr lang="en-US" smtClean="0"/>
              <a:t>‹Nº›</a:t>
            </a:fld>
            <a:endParaRPr lang="en-US"/>
          </a:p>
        </p:txBody>
      </p:sp>
    </p:spTree>
    <p:extLst>
      <p:ext uri="{BB962C8B-B14F-4D97-AF65-F5344CB8AC3E}">
        <p14:creationId xmlns:p14="http://schemas.microsoft.com/office/powerpoint/2010/main" val="206857494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5659" cy="498056"/>
          </a:xfrm>
          <a:prstGeom prst="rect">
            <a:avLst/>
          </a:prstGeom>
        </p:spPr>
        <p:txBody>
          <a:bodyPr vert="horz" lIns="91440" tIns="45720" rIns="91440" bIns="45720" rtlCol="0"/>
          <a:lstStyle>
            <a:lvl1pPr algn="l">
              <a:defRPr sz="1200"/>
            </a:lvl1pPr>
          </a:lstStyle>
          <a:p>
            <a:pPr rtl="0"/>
            <a:endParaRPr lang="en-US"/>
          </a:p>
        </p:txBody>
      </p:sp>
      <p:sp>
        <p:nvSpPr>
          <p:cNvPr id="3" name="Date Placeholder 2"/>
          <p:cNvSpPr>
            <a:spLocks noGrp="1"/>
          </p:cNvSpPr>
          <p:nvPr>
            <p:ph type="dt" idx="1"/>
          </p:nvPr>
        </p:nvSpPr>
        <p:spPr>
          <a:xfrm>
            <a:off x="3850443" y="1"/>
            <a:ext cx="2945659" cy="498056"/>
          </a:xfrm>
          <a:prstGeom prst="rect">
            <a:avLst/>
          </a:prstGeom>
        </p:spPr>
        <p:txBody>
          <a:bodyPr vert="horz" lIns="91440" tIns="45720" rIns="91440" bIns="45720" rtlCol="0"/>
          <a:lstStyle>
            <a:lvl1pPr algn="r">
              <a:defRPr sz="1200"/>
            </a:lvl1pPr>
          </a:lstStyle>
          <a:p>
            <a:pPr rtl="0"/>
            <a:r>
              <a:rPr lang="en-US"/>
              <a:t>10/25/2017</a:t>
            </a:r>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Notes Placeholder 4"/>
          <p:cNvSpPr>
            <a:spLocks noGrp="1"/>
          </p:cNvSpPr>
          <p:nvPr>
            <p:ph type="body" sz="quarter" idx="3"/>
          </p:nvPr>
        </p:nvSpPr>
        <p:spPr>
          <a:xfrm>
            <a:off x="679768" y="4777194"/>
            <a:ext cx="5438140" cy="3908615"/>
          </a:xfrm>
          <a:prstGeom prst="rect">
            <a:avLst/>
          </a:prstGeom>
        </p:spPr>
        <p:txBody>
          <a:bodyPr vert="horz" lIns="91440" tIns="45720" rIns="91440" bIns="45720"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pPr rtl="0"/>
            <a:endParaRPr lang="en-US"/>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pPr rtl="0"/>
            <a:fld id="{8C896355-3DDC-9949-861F-AD0908BFCC23}" type="slidenum">
              <a:rPr lang="en-US" smtClean="0"/>
              <a:t>‹Nº›</a:t>
            </a:fld>
            <a:endParaRPr lang="en-US"/>
          </a:p>
        </p:txBody>
      </p:sp>
    </p:spTree>
    <p:extLst>
      <p:ext uri="{BB962C8B-B14F-4D97-AF65-F5344CB8AC3E}">
        <p14:creationId xmlns:p14="http://schemas.microsoft.com/office/powerpoint/2010/main" val="2099776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endParaRPr lang="en-US" dirty="0"/>
          </a:p>
        </p:txBody>
      </p:sp>
    </p:spTree>
    <p:extLst>
      <p:ext uri="{BB962C8B-B14F-4D97-AF65-F5344CB8AC3E}">
        <p14:creationId xmlns:p14="http://schemas.microsoft.com/office/powerpoint/2010/main" val="4163296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es-ES" dirty="0"/>
              <a:t>FOC </a:t>
            </a:r>
            <a:r>
              <a:rPr lang="es-ES" dirty="0">
                <a:sym typeface="Wingdings" panose="05000000000000000000" pitchFamily="2" charset="2"/>
              </a:rPr>
              <a:t> </a:t>
            </a:r>
            <a:r>
              <a:rPr lang="es-ES" dirty="0" err="1">
                <a:sym typeface="Wingdings" panose="05000000000000000000" pitchFamily="2" charset="2"/>
              </a:rPr>
              <a:t>field</a:t>
            </a:r>
            <a:r>
              <a:rPr lang="es-ES" dirty="0">
                <a:sym typeface="Wingdings" panose="05000000000000000000" pitchFamily="2" charset="2"/>
              </a:rPr>
              <a:t> </a:t>
            </a:r>
            <a:r>
              <a:rPr lang="es-ES" dirty="0" err="1">
                <a:sym typeface="Wingdings" panose="05000000000000000000" pitchFamily="2" charset="2"/>
              </a:rPr>
              <a:t>orientation</a:t>
            </a:r>
            <a:r>
              <a:rPr lang="es-ES" dirty="0">
                <a:sym typeface="Wingdings" panose="05000000000000000000" pitchFamily="2" charset="2"/>
              </a:rPr>
              <a:t> in </a:t>
            </a:r>
            <a:r>
              <a:rPr lang="es-ES" dirty="0" err="1">
                <a:sym typeface="Wingdings" panose="05000000000000000000" pitchFamily="2" charset="2"/>
              </a:rPr>
              <a:t>order</a:t>
            </a:r>
            <a:r>
              <a:rPr lang="es-ES" dirty="0">
                <a:sym typeface="Wingdings" panose="05000000000000000000" pitchFamily="2" charset="2"/>
              </a:rPr>
              <a:t> </a:t>
            </a:r>
            <a:r>
              <a:rPr lang="es-ES" dirty="0" err="1">
                <a:sym typeface="Wingdings" panose="05000000000000000000" pitchFamily="2" charset="2"/>
              </a:rPr>
              <a:t>to</a:t>
            </a:r>
            <a:r>
              <a:rPr lang="es-ES" dirty="0">
                <a:sym typeface="Wingdings" panose="05000000000000000000" pitchFamily="2" charset="2"/>
              </a:rPr>
              <a:t> </a:t>
            </a:r>
            <a:r>
              <a:rPr lang="es-ES" dirty="0" err="1">
                <a:sym typeface="Wingdings" panose="05000000000000000000" pitchFamily="2" charset="2"/>
              </a:rPr>
              <a:t>achieve</a:t>
            </a:r>
            <a:r>
              <a:rPr lang="es-ES" dirty="0">
                <a:sym typeface="Wingdings" panose="05000000000000000000" pitchFamily="2" charset="2"/>
              </a:rPr>
              <a:t> </a:t>
            </a:r>
            <a:r>
              <a:rPr lang="es-ES" dirty="0" err="1">
                <a:sym typeface="Wingdings" panose="05000000000000000000" pitchFamily="2" charset="2"/>
              </a:rPr>
              <a:t>independent</a:t>
            </a:r>
            <a:r>
              <a:rPr lang="es-ES" dirty="0">
                <a:sym typeface="Wingdings" panose="05000000000000000000" pitchFamily="2" charset="2"/>
              </a:rPr>
              <a:t> control </a:t>
            </a:r>
            <a:r>
              <a:rPr lang="es-ES" dirty="0" err="1">
                <a:sym typeface="Wingdings" panose="05000000000000000000" pitchFamily="2" charset="2"/>
              </a:rPr>
              <a:t>of</a:t>
            </a:r>
            <a:r>
              <a:rPr lang="es-ES" dirty="0">
                <a:sym typeface="Wingdings" panose="05000000000000000000" pitchFamily="2" charset="2"/>
              </a:rPr>
              <a:t> </a:t>
            </a:r>
            <a:r>
              <a:rPr lang="es-ES" dirty="0" err="1">
                <a:sym typeface="Wingdings" panose="05000000000000000000" pitchFamily="2" charset="2"/>
              </a:rPr>
              <a:t>the</a:t>
            </a:r>
            <a:r>
              <a:rPr lang="es-ES" dirty="0">
                <a:sym typeface="Wingdings" panose="05000000000000000000" pitchFamily="2" charset="2"/>
              </a:rPr>
              <a:t> torque and rotor flux </a:t>
            </a:r>
            <a:r>
              <a:rPr lang="es-ES" dirty="0" err="1">
                <a:sym typeface="Wingdings" panose="05000000000000000000" pitchFamily="2" charset="2"/>
              </a:rPr>
              <a:t>by</a:t>
            </a:r>
            <a:r>
              <a:rPr lang="es-ES" dirty="0">
                <a:sym typeface="Wingdings" panose="05000000000000000000" pitchFamily="2" charset="2"/>
              </a:rPr>
              <a:t> </a:t>
            </a:r>
            <a:r>
              <a:rPr lang="es-ES" dirty="0" err="1">
                <a:sym typeface="Wingdings" panose="05000000000000000000" pitchFamily="2" charset="2"/>
              </a:rPr>
              <a:t>controlling</a:t>
            </a:r>
            <a:r>
              <a:rPr lang="es-ES" dirty="0">
                <a:sym typeface="Wingdings" panose="05000000000000000000" pitchFamily="2" charset="2"/>
              </a:rPr>
              <a:t> </a:t>
            </a:r>
            <a:r>
              <a:rPr lang="es-ES" dirty="0" err="1">
                <a:sym typeface="Wingdings" panose="05000000000000000000" pitchFamily="2" charset="2"/>
              </a:rPr>
              <a:t>the</a:t>
            </a:r>
            <a:r>
              <a:rPr lang="es-ES" dirty="0">
                <a:sym typeface="Wingdings" panose="05000000000000000000" pitchFamily="2" charset="2"/>
              </a:rPr>
              <a:t> </a:t>
            </a:r>
            <a:r>
              <a:rPr lang="es-ES" dirty="0" err="1">
                <a:sym typeface="Wingdings" panose="05000000000000000000" pitchFamily="2" charset="2"/>
              </a:rPr>
              <a:t>stator</a:t>
            </a:r>
            <a:r>
              <a:rPr lang="es-ES" dirty="0">
                <a:sym typeface="Wingdings" panose="05000000000000000000" pitchFamily="2" charset="2"/>
              </a:rPr>
              <a:t> </a:t>
            </a:r>
            <a:r>
              <a:rPr lang="es-ES" dirty="0" err="1">
                <a:sym typeface="Wingdings" panose="05000000000000000000" pitchFamily="2" charset="2"/>
              </a:rPr>
              <a:t>currents</a:t>
            </a:r>
            <a:r>
              <a:rPr lang="es-ES" dirty="0">
                <a:sym typeface="Wingdings" panose="05000000000000000000" pitchFamily="2" charset="2"/>
              </a:rPr>
              <a:t> in </a:t>
            </a:r>
            <a:r>
              <a:rPr lang="es-ES" dirty="0" err="1">
                <a:sym typeface="Wingdings" panose="05000000000000000000" pitchFamily="2" charset="2"/>
              </a:rPr>
              <a:t>the</a:t>
            </a:r>
            <a:r>
              <a:rPr lang="es-ES" dirty="0">
                <a:sym typeface="Wingdings" panose="05000000000000000000" pitchFamily="2" charset="2"/>
              </a:rPr>
              <a:t> dq- </a:t>
            </a:r>
            <a:r>
              <a:rPr lang="es-ES" dirty="0" err="1">
                <a:sym typeface="Wingdings" panose="05000000000000000000" pitchFamily="2" charset="2"/>
              </a:rPr>
              <a:t>reference</a:t>
            </a:r>
            <a:r>
              <a:rPr lang="es-ES" dirty="0">
                <a:sym typeface="Wingdings" panose="05000000000000000000" pitchFamily="2" charset="2"/>
              </a:rPr>
              <a:t> </a:t>
            </a:r>
            <a:r>
              <a:rPr lang="es-ES" dirty="0" err="1">
                <a:sym typeface="Wingdings" panose="05000000000000000000" pitchFamily="2" charset="2"/>
              </a:rPr>
              <a:t>frame</a:t>
            </a:r>
            <a:r>
              <a:rPr lang="es-ES" dirty="0">
                <a:sym typeface="Wingdings" panose="05000000000000000000" pitchFamily="2" charset="2"/>
              </a:rPr>
              <a:t>.</a:t>
            </a:r>
          </a:p>
          <a:p>
            <a:pPr marL="171450" indent="-171450">
              <a:buFontTx/>
              <a:buChar char="-"/>
            </a:pPr>
            <a:r>
              <a:rPr lang="es-ES" dirty="0" err="1">
                <a:sym typeface="Wingdings" panose="05000000000000000000" pitchFamily="2" charset="2"/>
              </a:rPr>
              <a:t>Necessary</a:t>
            </a:r>
            <a:r>
              <a:rPr lang="es-ES" dirty="0">
                <a:sym typeface="Wingdings" panose="05000000000000000000" pitchFamily="2" charset="2"/>
              </a:rPr>
              <a:t> </a:t>
            </a:r>
            <a:r>
              <a:rPr lang="es-ES" dirty="0" err="1">
                <a:sym typeface="Wingdings" panose="05000000000000000000" pitchFamily="2" charset="2"/>
              </a:rPr>
              <a:t>to</a:t>
            </a:r>
            <a:r>
              <a:rPr lang="es-ES" dirty="0">
                <a:sym typeface="Wingdings" panose="05000000000000000000" pitchFamily="2" charset="2"/>
              </a:rPr>
              <a:t> </a:t>
            </a:r>
            <a:r>
              <a:rPr lang="es-ES" dirty="0" err="1">
                <a:sym typeface="Wingdings" panose="05000000000000000000" pitchFamily="2" charset="2"/>
              </a:rPr>
              <a:t>perform</a:t>
            </a:r>
            <a:r>
              <a:rPr lang="es-ES" dirty="0">
                <a:sym typeface="Wingdings" panose="05000000000000000000" pitchFamily="2" charset="2"/>
              </a:rPr>
              <a:t> </a:t>
            </a:r>
            <a:r>
              <a:rPr lang="es-ES" dirty="0" err="1">
                <a:sym typeface="Wingdings" panose="05000000000000000000" pitchFamily="2" charset="2"/>
              </a:rPr>
              <a:t>reference</a:t>
            </a:r>
            <a:r>
              <a:rPr lang="es-ES" dirty="0">
                <a:sym typeface="Wingdings" panose="05000000000000000000" pitchFamily="2" charset="2"/>
              </a:rPr>
              <a:t> </a:t>
            </a:r>
            <a:r>
              <a:rPr lang="es-ES" dirty="0" err="1">
                <a:sym typeface="Wingdings" panose="05000000000000000000" pitchFamily="2" charset="2"/>
              </a:rPr>
              <a:t>frame</a:t>
            </a:r>
            <a:r>
              <a:rPr lang="es-ES" dirty="0">
                <a:sym typeface="Wingdings" panose="05000000000000000000" pitchFamily="2" charset="2"/>
              </a:rPr>
              <a:t> </a:t>
            </a:r>
            <a:r>
              <a:rPr lang="es-ES" dirty="0" err="1">
                <a:sym typeface="Wingdings" panose="05000000000000000000" pitchFamily="2" charset="2"/>
              </a:rPr>
              <a:t>transformation</a:t>
            </a:r>
            <a:r>
              <a:rPr lang="es-ES" dirty="0">
                <a:sym typeface="Wingdings" panose="05000000000000000000" pitchFamily="2" charset="2"/>
              </a:rPr>
              <a:t> </a:t>
            </a:r>
            <a:r>
              <a:rPr lang="es-ES" dirty="0" err="1">
                <a:sym typeface="Wingdings" panose="05000000000000000000" pitchFamily="2" charset="2"/>
              </a:rPr>
              <a:t>then</a:t>
            </a:r>
            <a:r>
              <a:rPr lang="es-ES" dirty="0">
                <a:sym typeface="Wingdings" panose="05000000000000000000" pitchFamily="2" charset="2"/>
              </a:rPr>
              <a:t> </a:t>
            </a:r>
            <a:r>
              <a:rPr lang="es-ES" dirty="0" err="1">
                <a:sym typeface="Wingdings" panose="05000000000000000000" pitchFamily="2" charset="2"/>
              </a:rPr>
              <a:t>the</a:t>
            </a:r>
            <a:r>
              <a:rPr lang="es-ES" dirty="0">
                <a:sym typeface="Wingdings" panose="05000000000000000000" pitchFamily="2" charset="2"/>
              </a:rPr>
              <a:t> rotor flux </a:t>
            </a:r>
            <a:r>
              <a:rPr lang="es-ES" dirty="0" err="1">
                <a:sym typeface="Wingdings" panose="05000000000000000000" pitchFamily="2" charset="2"/>
              </a:rPr>
              <a:t>field</a:t>
            </a:r>
            <a:r>
              <a:rPr lang="es-ES" dirty="0">
                <a:sym typeface="Wingdings" panose="05000000000000000000" pitchFamily="2" charset="2"/>
              </a:rPr>
              <a:t> position </a:t>
            </a:r>
            <a:r>
              <a:rPr lang="es-ES" dirty="0" err="1">
                <a:sym typeface="Wingdings" panose="05000000000000000000" pitchFamily="2" charset="2"/>
              </a:rPr>
              <a:t>is</a:t>
            </a:r>
            <a:r>
              <a:rPr lang="es-ES" dirty="0">
                <a:sym typeface="Wingdings" panose="05000000000000000000" pitchFamily="2" charset="2"/>
              </a:rPr>
              <a:t> </a:t>
            </a:r>
            <a:r>
              <a:rPr lang="es-ES" dirty="0" err="1">
                <a:sym typeface="Wingdings" panose="05000000000000000000" pitchFamily="2" charset="2"/>
              </a:rPr>
              <a:t>found</a:t>
            </a:r>
            <a:r>
              <a:rPr lang="es-ES" dirty="0">
                <a:sym typeface="Wingdings" panose="05000000000000000000" pitchFamily="2" charset="2"/>
              </a:rPr>
              <a:t> </a:t>
            </a:r>
            <a:r>
              <a:rPr lang="es-ES" dirty="0" err="1">
                <a:sym typeface="Wingdings" panose="05000000000000000000" pitchFamily="2" charset="2"/>
              </a:rPr>
              <a:t>from</a:t>
            </a:r>
            <a:r>
              <a:rPr lang="es-ES" dirty="0">
                <a:sym typeface="Wingdings" panose="05000000000000000000" pitchFamily="2" charset="2"/>
              </a:rPr>
              <a:t> </a:t>
            </a:r>
            <a:r>
              <a:rPr lang="es-ES" dirty="0" err="1">
                <a:sym typeface="Wingdings" panose="05000000000000000000" pitchFamily="2" charset="2"/>
              </a:rPr>
              <a:t>the</a:t>
            </a:r>
            <a:r>
              <a:rPr lang="es-ES" dirty="0">
                <a:sym typeface="Wingdings" panose="05000000000000000000" pitchFamily="2" charset="2"/>
              </a:rPr>
              <a:t> rotor </a:t>
            </a:r>
            <a:r>
              <a:rPr lang="es-ES" dirty="0" err="1">
                <a:sym typeface="Wingdings" panose="05000000000000000000" pitchFamily="2" charset="2"/>
              </a:rPr>
              <a:t>mechanical</a:t>
            </a:r>
            <a:r>
              <a:rPr lang="es-ES" dirty="0">
                <a:sym typeface="Wingdings" panose="05000000000000000000" pitchFamily="2" charset="2"/>
              </a:rPr>
              <a:t> speed and </a:t>
            </a:r>
            <a:r>
              <a:rPr lang="es-ES" dirty="0" err="1">
                <a:sym typeface="Wingdings" panose="05000000000000000000" pitchFamily="2" charset="2"/>
              </a:rPr>
              <a:t>the</a:t>
            </a:r>
            <a:r>
              <a:rPr lang="es-ES" dirty="0">
                <a:sym typeface="Wingdings" panose="05000000000000000000" pitchFamily="2" charset="2"/>
              </a:rPr>
              <a:t> slip speed.</a:t>
            </a:r>
          </a:p>
          <a:p>
            <a:pPr marL="171450" indent="-171450">
              <a:buFontTx/>
              <a:buChar char="-"/>
            </a:pPr>
            <a:r>
              <a:rPr lang="es-ES" dirty="0" err="1">
                <a:sym typeface="Wingdings" panose="05000000000000000000" pitchFamily="2" charset="2"/>
              </a:rPr>
              <a:t>Two</a:t>
            </a:r>
            <a:r>
              <a:rPr lang="es-ES" dirty="0">
                <a:sym typeface="Wingdings" panose="05000000000000000000" pitchFamily="2" charset="2"/>
              </a:rPr>
              <a:t> </a:t>
            </a:r>
            <a:r>
              <a:rPr lang="es-ES" dirty="0" err="1">
                <a:sym typeface="Wingdings" panose="05000000000000000000" pitchFamily="2" charset="2"/>
              </a:rPr>
              <a:t>types</a:t>
            </a:r>
            <a:r>
              <a:rPr lang="es-ES" dirty="0">
                <a:sym typeface="Wingdings" panose="05000000000000000000" pitchFamily="2" charset="2"/>
              </a:rPr>
              <a:t> </a:t>
            </a:r>
            <a:r>
              <a:rPr lang="es-ES" dirty="0" err="1">
                <a:sym typeface="Wingdings" panose="05000000000000000000" pitchFamily="2" charset="2"/>
              </a:rPr>
              <a:t>of</a:t>
            </a:r>
            <a:r>
              <a:rPr lang="es-ES" dirty="0">
                <a:sym typeface="Wingdings" panose="05000000000000000000" pitchFamily="2" charset="2"/>
              </a:rPr>
              <a:t> control  Torque control (2 PI </a:t>
            </a:r>
            <a:r>
              <a:rPr lang="es-ES" dirty="0" err="1">
                <a:sym typeface="Wingdings" panose="05000000000000000000" pitchFamily="2" charset="2"/>
              </a:rPr>
              <a:t>controllers</a:t>
            </a:r>
            <a:r>
              <a:rPr lang="es-ES" dirty="0">
                <a:sym typeface="Wingdings" panose="05000000000000000000" pitchFamily="2" charset="2"/>
              </a:rPr>
              <a:t> </a:t>
            </a:r>
            <a:r>
              <a:rPr lang="es-ES" dirty="0" err="1">
                <a:sym typeface="Wingdings" panose="05000000000000000000" pitchFamily="2" charset="2"/>
              </a:rPr>
              <a:t>for</a:t>
            </a:r>
            <a:r>
              <a:rPr lang="es-ES" dirty="0">
                <a:sym typeface="Wingdings" panose="05000000000000000000" pitchFamily="2" charset="2"/>
              </a:rPr>
              <a:t> torque - </a:t>
            </a:r>
            <a:r>
              <a:rPr lang="es-ES" dirty="0" err="1">
                <a:sym typeface="Wingdings" panose="05000000000000000000" pitchFamily="2" charset="2"/>
              </a:rPr>
              <a:t>iq</a:t>
            </a:r>
            <a:r>
              <a:rPr lang="es-ES" dirty="0">
                <a:sym typeface="Wingdings" panose="05000000000000000000" pitchFamily="2" charset="2"/>
              </a:rPr>
              <a:t> and flux - id) and Speed control (</a:t>
            </a:r>
            <a:r>
              <a:rPr lang="es-ES" dirty="0" err="1">
                <a:sym typeface="Wingdings" panose="05000000000000000000" pitchFamily="2" charset="2"/>
              </a:rPr>
              <a:t>cascaded</a:t>
            </a:r>
            <a:r>
              <a:rPr lang="es-ES" dirty="0">
                <a:sym typeface="Wingdings" panose="05000000000000000000" pitchFamily="2" charset="2"/>
              </a:rPr>
              <a:t> controller 3 </a:t>
            </a:r>
            <a:r>
              <a:rPr lang="es-ES" dirty="0" err="1">
                <a:sym typeface="Wingdings" panose="05000000000000000000" pitchFamily="2" charset="2"/>
              </a:rPr>
              <a:t>PIs</a:t>
            </a:r>
            <a:r>
              <a:rPr lang="es-ES" dirty="0">
                <a:sym typeface="Wingdings" panose="05000000000000000000" pitchFamily="2" charset="2"/>
              </a:rPr>
              <a:t> )</a:t>
            </a:r>
          </a:p>
          <a:p>
            <a:pPr marL="171450" indent="-171450">
              <a:buFontTx/>
              <a:buChar char="-"/>
            </a:pPr>
            <a:r>
              <a:rPr lang="es-ES" dirty="0" err="1">
                <a:sym typeface="Wingdings" panose="05000000000000000000" pitchFamily="2" charset="2"/>
              </a:rPr>
              <a:t>Modulation</a:t>
            </a:r>
            <a:r>
              <a:rPr lang="es-ES" dirty="0">
                <a:sym typeface="Wingdings" panose="05000000000000000000" pitchFamily="2" charset="2"/>
              </a:rPr>
              <a:t> </a:t>
            </a:r>
            <a:r>
              <a:rPr lang="es-ES" dirty="0" err="1">
                <a:sym typeface="Wingdings" panose="05000000000000000000" pitchFamily="2" charset="2"/>
              </a:rPr>
              <a:t>technique</a:t>
            </a:r>
            <a:r>
              <a:rPr lang="es-ES" dirty="0">
                <a:sym typeface="Wingdings" panose="05000000000000000000" pitchFamily="2" charset="2"/>
              </a:rPr>
              <a:t> </a:t>
            </a:r>
            <a:r>
              <a:rPr lang="es-ES" dirty="0" err="1">
                <a:sym typeface="Wingdings" panose="05000000000000000000" pitchFamily="2" charset="2"/>
              </a:rPr>
              <a:t>for</a:t>
            </a:r>
            <a:r>
              <a:rPr lang="es-ES" dirty="0">
                <a:sym typeface="Wingdings" panose="05000000000000000000" pitchFamily="2" charset="2"/>
              </a:rPr>
              <a:t> </a:t>
            </a:r>
            <a:r>
              <a:rPr lang="es-ES" dirty="0" err="1">
                <a:sym typeface="Wingdings" panose="05000000000000000000" pitchFamily="2" charset="2"/>
              </a:rPr>
              <a:t>controlling</a:t>
            </a:r>
            <a:r>
              <a:rPr lang="es-ES" dirty="0">
                <a:sym typeface="Wingdings" panose="05000000000000000000" pitchFamily="2" charset="2"/>
              </a:rPr>
              <a:t> </a:t>
            </a:r>
            <a:r>
              <a:rPr lang="es-ES" dirty="0" err="1">
                <a:sym typeface="Wingdings" panose="05000000000000000000" pitchFamily="2" charset="2"/>
              </a:rPr>
              <a:t>the</a:t>
            </a:r>
            <a:r>
              <a:rPr lang="es-ES" dirty="0">
                <a:sym typeface="Wingdings" panose="05000000000000000000" pitchFamily="2" charset="2"/>
              </a:rPr>
              <a:t> </a:t>
            </a:r>
            <a:r>
              <a:rPr lang="es-ES" dirty="0" err="1">
                <a:sym typeface="Wingdings" panose="05000000000000000000" pitchFamily="2" charset="2"/>
              </a:rPr>
              <a:t>gate</a:t>
            </a:r>
            <a:r>
              <a:rPr lang="es-ES" dirty="0">
                <a:sym typeface="Wingdings" panose="05000000000000000000" pitchFamily="2" charset="2"/>
              </a:rPr>
              <a:t> </a:t>
            </a:r>
            <a:r>
              <a:rPr lang="es-ES" dirty="0" err="1">
                <a:sym typeface="Wingdings" panose="05000000000000000000" pitchFamily="2" charset="2"/>
              </a:rPr>
              <a:t>signals</a:t>
            </a:r>
            <a:r>
              <a:rPr lang="es-ES" dirty="0">
                <a:sym typeface="Wingdings" panose="05000000000000000000" pitchFamily="2" charset="2"/>
              </a:rPr>
              <a:t> </a:t>
            </a:r>
            <a:r>
              <a:rPr lang="es-ES" dirty="0" err="1">
                <a:sym typeface="Wingdings" panose="05000000000000000000" pitchFamily="2" charset="2"/>
              </a:rPr>
              <a:t>of</a:t>
            </a:r>
            <a:r>
              <a:rPr lang="es-ES" dirty="0">
                <a:sym typeface="Wingdings" panose="05000000000000000000" pitchFamily="2" charset="2"/>
              </a:rPr>
              <a:t> </a:t>
            </a:r>
            <a:r>
              <a:rPr lang="es-ES" dirty="0" err="1">
                <a:sym typeface="Wingdings" panose="05000000000000000000" pitchFamily="2" charset="2"/>
              </a:rPr>
              <a:t>the</a:t>
            </a:r>
            <a:r>
              <a:rPr lang="es-ES" dirty="0">
                <a:sym typeface="Wingdings" panose="05000000000000000000" pitchFamily="2" charset="2"/>
              </a:rPr>
              <a:t> VSI  SVPWM </a:t>
            </a:r>
          </a:p>
          <a:p>
            <a:pPr marL="0" indent="0">
              <a:buFontTx/>
              <a:buNone/>
            </a:pPr>
            <a:endParaRPr lang="es-ES" dirty="0">
              <a:sym typeface="Wingdings" panose="05000000000000000000" pitchFamily="2" charset="2"/>
            </a:endParaRPr>
          </a:p>
          <a:p>
            <a:pPr marL="0" indent="0">
              <a:buFontTx/>
              <a:buNone/>
            </a:pPr>
            <a:r>
              <a:rPr lang="es-ES" dirty="0">
                <a:sym typeface="Wingdings" panose="05000000000000000000" pitchFamily="2" charset="2"/>
              </a:rPr>
              <a:t>- General block </a:t>
            </a:r>
            <a:r>
              <a:rPr lang="es-ES" dirty="0" err="1">
                <a:sym typeface="Wingdings" panose="05000000000000000000" pitchFamily="2" charset="2"/>
              </a:rPr>
              <a:t>diagram</a:t>
            </a:r>
            <a:r>
              <a:rPr lang="es-ES" dirty="0">
                <a:sym typeface="Wingdings" panose="05000000000000000000" pitchFamily="2" charset="2"/>
              </a:rPr>
              <a:t> </a:t>
            </a:r>
            <a:r>
              <a:rPr lang="es-ES" dirty="0" err="1">
                <a:sym typeface="Wingdings" panose="05000000000000000000" pitchFamily="2" charset="2"/>
              </a:rPr>
              <a:t>of</a:t>
            </a:r>
            <a:r>
              <a:rPr lang="es-ES" dirty="0">
                <a:sym typeface="Wingdings" panose="05000000000000000000" pitchFamily="2" charset="2"/>
              </a:rPr>
              <a:t> FOC </a:t>
            </a:r>
            <a:r>
              <a:rPr lang="es-ES" dirty="0" err="1">
                <a:sym typeface="Wingdings" panose="05000000000000000000" pitchFamily="2" charset="2"/>
              </a:rPr>
              <a:t>where</a:t>
            </a:r>
            <a:r>
              <a:rPr lang="es-ES" dirty="0">
                <a:sym typeface="Wingdings" panose="05000000000000000000" pitchFamily="2" charset="2"/>
              </a:rPr>
              <a:t> </a:t>
            </a:r>
            <a:r>
              <a:rPr lang="es-ES" dirty="0" err="1">
                <a:sym typeface="Wingdings" panose="05000000000000000000" pitchFamily="2" charset="2"/>
              </a:rPr>
              <a:t>we</a:t>
            </a:r>
            <a:r>
              <a:rPr lang="es-ES" dirty="0">
                <a:sym typeface="Wingdings" panose="05000000000000000000" pitchFamily="2" charset="2"/>
              </a:rPr>
              <a:t> </a:t>
            </a:r>
            <a:r>
              <a:rPr lang="es-ES" dirty="0" err="1">
                <a:sym typeface="Wingdings" panose="05000000000000000000" pitchFamily="2" charset="2"/>
              </a:rPr>
              <a:t>have</a:t>
            </a:r>
            <a:r>
              <a:rPr lang="es-ES" dirty="0">
                <a:sym typeface="Wingdings" panose="05000000000000000000" pitchFamily="2" charset="2"/>
              </a:rPr>
              <a:t>….. </a:t>
            </a:r>
          </a:p>
          <a:p>
            <a:pPr marL="0" indent="0">
              <a:buFontTx/>
              <a:buNone/>
            </a:pPr>
            <a:endParaRPr lang="es-ES" dirty="0">
              <a:sym typeface="Wingdings" panose="05000000000000000000" pitchFamily="2" charset="2"/>
            </a:endParaRPr>
          </a:p>
          <a:p>
            <a:pPr marL="171450" indent="-171450">
              <a:buFontTx/>
              <a:buChar char="-"/>
            </a:pPr>
            <a:endParaRPr lang="es-ES" dirty="0">
              <a:sym typeface="Wingdings" panose="05000000000000000000" pitchFamily="2" charset="2"/>
            </a:endParaRPr>
          </a:p>
          <a:p>
            <a:pPr marL="171450" indent="-171450">
              <a:buFontTx/>
              <a:buChar char="-"/>
            </a:pPr>
            <a:endParaRPr lang="es-ES" dirty="0"/>
          </a:p>
        </p:txBody>
      </p:sp>
    </p:spTree>
    <p:extLst>
      <p:ext uri="{BB962C8B-B14F-4D97-AF65-F5344CB8AC3E}">
        <p14:creationId xmlns:p14="http://schemas.microsoft.com/office/powerpoint/2010/main" val="1101184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es-ES" dirty="0" err="1"/>
              <a:t>Most</a:t>
            </a:r>
            <a:r>
              <a:rPr lang="es-ES" dirty="0"/>
              <a:t> popular SPWM </a:t>
            </a:r>
            <a:r>
              <a:rPr lang="es-ES" dirty="0" err="1"/>
              <a:t>but</a:t>
            </a:r>
            <a:r>
              <a:rPr lang="es-ES" dirty="0"/>
              <a:t> has </a:t>
            </a:r>
            <a:r>
              <a:rPr lang="es-ES" dirty="0" err="1"/>
              <a:t>drawbacks</a:t>
            </a:r>
            <a:r>
              <a:rPr lang="es-ES" dirty="0"/>
              <a:t> as </a:t>
            </a:r>
            <a:r>
              <a:rPr lang="es-ES" dirty="0" err="1"/>
              <a:t>high</a:t>
            </a:r>
            <a:r>
              <a:rPr lang="es-ES" dirty="0"/>
              <a:t> </a:t>
            </a:r>
            <a:r>
              <a:rPr lang="es-ES" dirty="0" err="1"/>
              <a:t>harmonic</a:t>
            </a:r>
            <a:r>
              <a:rPr lang="es-ES" dirty="0"/>
              <a:t> </a:t>
            </a:r>
            <a:r>
              <a:rPr lang="es-ES" dirty="0" err="1"/>
              <a:t>distortion</a:t>
            </a:r>
            <a:r>
              <a:rPr lang="es-ES" dirty="0"/>
              <a:t> </a:t>
            </a:r>
          </a:p>
          <a:p>
            <a:pPr marL="171450" indent="-171450">
              <a:buFontTx/>
              <a:buChar char="-"/>
            </a:pPr>
            <a:r>
              <a:rPr lang="es-ES" dirty="0" err="1"/>
              <a:t>This</a:t>
            </a:r>
            <a:r>
              <a:rPr lang="es-ES" dirty="0"/>
              <a:t> </a:t>
            </a:r>
            <a:r>
              <a:rPr lang="es-ES" dirty="0" err="1"/>
              <a:t>technique</a:t>
            </a:r>
            <a:r>
              <a:rPr lang="es-ES" dirty="0"/>
              <a:t> </a:t>
            </a:r>
            <a:r>
              <a:rPr lang="es-ES" dirty="0" err="1"/>
              <a:t>allows</a:t>
            </a:r>
            <a:r>
              <a:rPr lang="es-ES" dirty="0"/>
              <a:t> </a:t>
            </a:r>
            <a:r>
              <a:rPr lang="es-ES" dirty="0" err="1"/>
              <a:t>to</a:t>
            </a:r>
            <a:r>
              <a:rPr lang="es-ES" dirty="0"/>
              <a:t> </a:t>
            </a:r>
            <a:r>
              <a:rPr lang="es-ES" dirty="0" err="1"/>
              <a:t>obtain</a:t>
            </a:r>
            <a:r>
              <a:rPr lang="es-ES" dirty="0"/>
              <a:t> a </a:t>
            </a:r>
            <a:r>
              <a:rPr lang="es-ES" dirty="0" err="1"/>
              <a:t>flattened</a:t>
            </a:r>
            <a:r>
              <a:rPr lang="es-ES" dirty="0"/>
              <a:t> </a:t>
            </a:r>
            <a:r>
              <a:rPr lang="es-ES" dirty="0" err="1"/>
              <a:t>voltage</a:t>
            </a:r>
            <a:r>
              <a:rPr lang="es-ES" dirty="0"/>
              <a:t> ref. </a:t>
            </a:r>
            <a:r>
              <a:rPr lang="es-ES" dirty="0" err="1"/>
              <a:t>waveform</a:t>
            </a:r>
            <a:r>
              <a:rPr lang="es-ES" dirty="0"/>
              <a:t> </a:t>
            </a:r>
            <a:r>
              <a:rPr lang="es-ES" dirty="0" err="1"/>
              <a:t>by</a:t>
            </a:r>
            <a:r>
              <a:rPr lang="es-ES" dirty="0"/>
              <a:t> </a:t>
            </a:r>
            <a:r>
              <a:rPr lang="es-ES" dirty="0" err="1"/>
              <a:t>reducing</a:t>
            </a:r>
            <a:r>
              <a:rPr lang="es-ES" dirty="0"/>
              <a:t> </a:t>
            </a:r>
            <a:r>
              <a:rPr lang="es-ES" dirty="0" err="1"/>
              <a:t>the</a:t>
            </a:r>
            <a:r>
              <a:rPr lang="es-ES" dirty="0"/>
              <a:t> </a:t>
            </a:r>
            <a:r>
              <a:rPr lang="es-ES" dirty="0" err="1"/>
              <a:t>peak</a:t>
            </a:r>
            <a:r>
              <a:rPr lang="es-ES" dirty="0"/>
              <a:t> </a:t>
            </a:r>
            <a:r>
              <a:rPr lang="es-ES" dirty="0" err="1"/>
              <a:t>voltage</a:t>
            </a:r>
            <a:r>
              <a:rPr lang="es-ES" dirty="0"/>
              <a:t> </a:t>
            </a:r>
            <a:r>
              <a:rPr lang="es-ES" dirty="0" err="1"/>
              <a:t>by</a:t>
            </a:r>
            <a:r>
              <a:rPr lang="es-ES" dirty="0"/>
              <a:t> </a:t>
            </a:r>
            <a:r>
              <a:rPr lang="es-ES" dirty="0" err="1"/>
              <a:t>approx</a:t>
            </a:r>
            <a:r>
              <a:rPr lang="es-ES" dirty="0"/>
              <a:t> 15% </a:t>
            </a:r>
            <a:r>
              <a:rPr lang="es-ES" dirty="0" err="1"/>
              <a:t>compared</a:t>
            </a:r>
            <a:r>
              <a:rPr lang="es-ES" dirty="0"/>
              <a:t> </a:t>
            </a:r>
            <a:r>
              <a:rPr lang="es-ES" dirty="0" err="1"/>
              <a:t>to</a:t>
            </a:r>
            <a:r>
              <a:rPr lang="es-ES" dirty="0"/>
              <a:t> fundamental. </a:t>
            </a:r>
          </a:p>
          <a:p>
            <a:pPr marL="171450" indent="-171450">
              <a:buFontTx/>
              <a:buChar char="-"/>
            </a:pPr>
            <a:r>
              <a:rPr lang="es-ES" dirty="0" err="1"/>
              <a:t>Better</a:t>
            </a:r>
            <a:r>
              <a:rPr lang="es-ES" dirty="0"/>
              <a:t> </a:t>
            </a:r>
            <a:r>
              <a:rPr lang="es-ES" dirty="0" err="1"/>
              <a:t>utilization</a:t>
            </a:r>
            <a:r>
              <a:rPr lang="es-ES" dirty="0"/>
              <a:t> </a:t>
            </a:r>
            <a:r>
              <a:rPr lang="es-ES" dirty="0" err="1"/>
              <a:t>of</a:t>
            </a:r>
            <a:r>
              <a:rPr lang="es-ES" dirty="0"/>
              <a:t> </a:t>
            </a:r>
            <a:r>
              <a:rPr lang="es-ES" dirty="0" err="1"/>
              <a:t>Vdc</a:t>
            </a:r>
            <a:r>
              <a:rPr lang="es-ES" dirty="0"/>
              <a:t> </a:t>
            </a:r>
            <a:r>
              <a:rPr lang="es-ES" dirty="0" err="1"/>
              <a:t>without</a:t>
            </a:r>
            <a:r>
              <a:rPr lang="es-ES" dirty="0"/>
              <a:t> </a:t>
            </a:r>
            <a:r>
              <a:rPr lang="es-ES" dirty="0" err="1"/>
              <a:t>entering</a:t>
            </a:r>
            <a:r>
              <a:rPr lang="es-ES" dirty="0"/>
              <a:t> </a:t>
            </a:r>
            <a:r>
              <a:rPr lang="es-ES" dirty="0" err="1"/>
              <a:t>the</a:t>
            </a:r>
            <a:r>
              <a:rPr lang="es-ES" dirty="0"/>
              <a:t> </a:t>
            </a:r>
            <a:r>
              <a:rPr lang="es-ES" dirty="0" err="1"/>
              <a:t>overmodulation</a:t>
            </a:r>
            <a:r>
              <a:rPr lang="es-ES" dirty="0"/>
              <a:t> región </a:t>
            </a:r>
            <a:r>
              <a:rPr lang="es-ES" dirty="0">
                <a:sym typeface="Wingdings" panose="05000000000000000000" pitchFamily="2" charset="2"/>
              </a:rPr>
              <a:t> </a:t>
            </a:r>
            <a:r>
              <a:rPr lang="es-ES" dirty="0" err="1">
                <a:sym typeface="Wingdings" panose="05000000000000000000" pitchFamily="2" charset="2"/>
              </a:rPr>
              <a:t>low</a:t>
            </a:r>
            <a:r>
              <a:rPr lang="es-ES" dirty="0">
                <a:sym typeface="Wingdings" panose="05000000000000000000" pitchFamily="2" charset="2"/>
              </a:rPr>
              <a:t> THD </a:t>
            </a:r>
          </a:p>
          <a:p>
            <a:pPr marL="171450" indent="-171450">
              <a:buFontTx/>
              <a:buChar char="-"/>
            </a:pPr>
            <a:r>
              <a:rPr lang="es-ES" dirty="0" err="1">
                <a:sym typeface="Wingdings" panose="05000000000000000000" pitchFamily="2" charset="2"/>
              </a:rPr>
              <a:t>It</a:t>
            </a:r>
            <a:r>
              <a:rPr lang="es-ES" dirty="0">
                <a:sym typeface="Wingdings" panose="05000000000000000000" pitchFamily="2" charset="2"/>
              </a:rPr>
              <a:t> </a:t>
            </a:r>
            <a:r>
              <a:rPr lang="es-ES" dirty="0" err="1">
                <a:sym typeface="Wingdings" panose="05000000000000000000" pitchFamily="2" charset="2"/>
              </a:rPr>
              <a:t>is</a:t>
            </a:r>
            <a:r>
              <a:rPr lang="es-ES" dirty="0">
                <a:sym typeface="Wingdings" panose="05000000000000000000" pitchFamily="2" charset="2"/>
              </a:rPr>
              <a:t> </a:t>
            </a:r>
            <a:r>
              <a:rPr lang="es-ES" dirty="0" err="1">
                <a:sym typeface="Wingdings" panose="05000000000000000000" pitchFamily="2" charset="2"/>
              </a:rPr>
              <a:t>decided</a:t>
            </a:r>
            <a:r>
              <a:rPr lang="es-ES" dirty="0">
                <a:sym typeface="Wingdings" panose="05000000000000000000" pitchFamily="2" charset="2"/>
              </a:rPr>
              <a:t> </a:t>
            </a:r>
            <a:r>
              <a:rPr lang="es-ES" dirty="0" err="1">
                <a:sym typeface="Wingdings" panose="05000000000000000000" pitchFamily="2" charset="2"/>
              </a:rPr>
              <a:t>to</a:t>
            </a:r>
            <a:r>
              <a:rPr lang="es-ES" dirty="0">
                <a:sym typeface="Wingdings" panose="05000000000000000000" pitchFamily="2" charset="2"/>
              </a:rPr>
              <a:t> </a:t>
            </a:r>
            <a:r>
              <a:rPr lang="es-ES" dirty="0" err="1">
                <a:sym typeface="Wingdings" panose="05000000000000000000" pitchFamily="2" charset="2"/>
              </a:rPr>
              <a:t>select</a:t>
            </a:r>
            <a:r>
              <a:rPr lang="es-ES" dirty="0">
                <a:sym typeface="Wingdings" panose="05000000000000000000" pitchFamily="2" charset="2"/>
              </a:rPr>
              <a:t> </a:t>
            </a:r>
            <a:r>
              <a:rPr lang="es-ES" dirty="0" err="1">
                <a:sym typeface="Wingdings" panose="05000000000000000000" pitchFamily="2" charset="2"/>
              </a:rPr>
              <a:t>this</a:t>
            </a:r>
            <a:r>
              <a:rPr lang="es-ES" dirty="0">
                <a:sym typeface="Wingdings" panose="05000000000000000000" pitchFamily="2" charset="2"/>
              </a:rPr>
              <a:t>  </a:t>
            </a:r>
            <a:r>
              <a:rPr lang="es-ES" dirty="0" err="1">
                <a:sym typeface="Wingdings" panose="05000000000000000000" pitchFamily="2" charset="2"/>
              </a:rPr>
              <a:t>modulation</a:t>
            </a:r>
            <a:r>
              <a:rPr lang="es-ES" dirty="0">
                <a:sym typeface="Wingdings" panose="05000000000000000000" pitchFamily="2" charset="2"/>
              </a:rPr>
              <a:t> </a:t>
            </a:r>
            <a:r>
              <a:rPr lang="es-ES" dirty="0" err="1">
                <a:sym typeface="Wingdings" panose="05000000000000000000" pitchFamily="2" charset="2"/>
              </a:rPr>
              <a:t>technique</a:t>
            </a:r>
            <a:r>
              <a:rPr lang="es-ES" dirty="0">
                <a:sym typeface="Wingdings" panose="05000000000000000000" pitchFamily="2" charset="2"/>
              </a:rPr>
              <a:t> </a:t>
            </a:r>
            <a:r>
              <a:rPr lang="es-ES" dirty="0" err="1">
                <a:sym typeface="Wingdings" panose="05000000000000000000" pitchFamily="2" charset="2"/>
              </a:rPr>
              <a:t>for</a:t>
            </a:r>
            <a:r>
              <a:rPr lang="es-ES" dirty="0">
                <a:sym typeface="Wingdings" panose="05000000000000000000" pitchFamily="2" charset="2"/>
              </a:rPr>
              <a:t> </a:t>
            </a:r>
            <a:r>
              <a:rPr lang="es-ES" dirty="0" err="1">
                <a:sym typeface="Wingdings" panose="05000000000000000000" pitchFamily="2" charset="2"/>
              </a:rPr>
              <a:t>controlling</a:t>
            </a:r>
            <a:r>
              <a:rPr lang="es-ES" dirty="0">
                <a:sym typeface="Wingdings" panose="05000000000000000000" pitchFamily="2" charset="2"/>
              </a:rPr>
              <a:t> </a:t>
            </a:r>
            <a:r>
              <a:rPr lang="es-ES" dirty="0" err="1">
                <a:sym typeface="Wingdings" panose="05000000000000000000" pitchFamily="2" charset="2"/>
              </a:rPr>
              <a:t>the</a:t>
            </a:r>
            <a:r>
              <a:rPr lang="es-ES" dirty="0">
                <a:sym typeface="Wingdings" panose="05000000000000000000" pitchFamily="2" charset="2"/>
              </a:rPr>
              <a:t> VSC </a:t>
            </a:r>
            <a:r>
              <a:rPr lang="es-ES" dirty="0" err="1">
                <a:sym typeface="Wingdings" panose="05000000000000000000" pitchFamily="2" charset="2"/>
              </a:rPr>
              <a:t>of</a:t>
            </a:r>
            <a:r>
              <a:rPr lang="es-ES" dirty="0">
                <a:sym typeface="Wingdings" panose="05000000000000000000" pitchFamily="2" charset="2"/>
              </a:rPr>
              <a:t> </a:t>
            </a:r>
            <a:r>
              <a:rPr lang="es-ES" dirty="0" err="1">
                <a:sym typeface="Wingdings" panose="05000000000000000000" pitchFamily="2" charset="2"/>
              </a:rPr>
              <a:t>this</a:t>
            </a:r>
            <a:r>
              <a:rPr lang="es-ES" dirty="0">
                <a:sym typeface="Wingdings" panose="05000000000000000000" pitchFamily="2" charset="2"/>
              </a:rPr>
              <a:t> Project  </a:t>
            </a:r>
            <a:r>
              <a:rPr lang="es-ES" dirty="0" err="1">
                <a:sym typeface="Wingdings" panose="05000000000000000000" pitchFamily="2" charset="2"/>
              </a:rPr>
              <a:t>because</a:t>
            </a:r>
            <a:r>
              <a:rPr lang="es-ES" dirty="0">
                <a:sym typeface="Wingdings" panose="05000000000000000000" pitchFamily="2" charset="2"/>
              </a:rPr>
              <a:t> </a:t>
            </a:r>
            <a:r>
              <a:rPr lang="es-ES" dirty="0" err="1">
                <a:sym typeface="Wingdings" panose="05000000000000000000" pitchFamily="2" charset="2"/>
              </a:rPr>
              <a:t>of</a:t>
            </a:r>
            <a:r>
              <a:rPr lang="es-ES" dirty="0">
                <a:sym typeface="Wingdings" panose="05000000000000000000" pitchFamily="2" charset="2"/>
              </a:rPr>
              <a:t> </a:t>
            </a:r>
            <a:r>
              <a:rPr lang="es-ES" dirty="0" err="1">
                <a:sym typeface="Wingdings" panose="05000000000000000000" pitchFamily="2" charset="2"/>
              </a:rPr>
              <a:t>these</a:t>
            </a:r>
            <a:r>
              <a:rPr lang="es-ES" dirty="0">
                <a:sym typeface="Wingdings" panose="05000000000000000000" pitchFamily="2" charset="2"/>
              </a:rPr>
              <a:t> </a:t>
            </a:r>
            <a:r>
              <a:rPr lang="es-ES" dirty="0" err="1">
                <a:sym typeface="Wingdings" panose="05000000000000000000" pitchFamily="2" charset="2"/>
              </a:rPr>
              <a:t>advantages</a:t>
            </a:r>
            <a:r>
              <a:rPr lang="es-ES" dirty="0">
                <a:sym typeface="Wingdings" panose="05000000000000000000" pitchFamily="2" charset="2"/>
              </a:rPr>
              <a:t> and </a:t>
            </a:r>
            <a:r>
              <a:rPr lang="es-ES" dirty="0" err="1">
                <a:sym typeface="Wingdings" panose="05000000000000000000" pitchFamily="2" charset="2"/>
              </a:rPr>
              <a:t>its</a:t>
            </a:r>
            <a:r>
              <a:rPr lang="es-ES" dirty="0">
                <a:sym typeface="Wingdings" panose="05000000000000000000" pitchFamily="2" charset="2"/>
              </a:rPr>
              <a:t> </a:t>
            </a:r>
            <a:r>
              <a:rPr lang="es-ES" dirty="0" err="1">
                <a:sym typeface="Wingdings" panose="05000000000000000000" pitchFamily="2" charset="2"/>
              </a:rPr>
              <a:t>flexibility</a:t>
            </a:r>
            <a:r>
              <a:rPr lang="es-ES" dirty="0">
                <a:sym typeface="Wingdings" panose="05000000000000000000" pitchFamily="2" charset="2"/>
              </a:rPr>
              <a:t> </a:t>
            </a:r>
            <a:r>
              <a:rPr lang="es-ES" dirty="0" err="1">
                <a:sym typeface="Wingdings" panose="05000000000000000000" pitchFamily="2" charset="2"/>
              </a:rPr>
              <a:t>to</a:t>
            </a:r>
            <a:r>
              <a:rPr lang="es-ES" dirty="0">
                <a:sym typeface="Wingdings" panose="05000000000000000000" pitchFamily="2" charset="2"/>
              </a:rPr>
              <a:t>…</a:t>
            </a:r>
          </a:p>
          <a:p>
            <a:pPr marL="171450" indent="-171450">
              <a:buFontTx/>
              <a:buChar char="-"/>
            </a:pPr>
            <a:endParaRPr lang="es-ES" dirty="0">
              <a:sym typeface="Wingdings" panose="05000000000000000000" pitchFamily="2" charset="2"/>
            </a:endParaRPr>
          </a:p>
          <a:p>
            <a:pPr marL="171450" indent="-171450">
              <a:buFontTx/>
              <a:buChar char="-"/>
            </a:pPr>
            <a:r>
              <a:rPr lang="es-ES" dirty="0" err="1"/>
              <a:t>Not</a:t>
            </a:r>
            <a:r>
              <a:rPr lang="es-ES" dirty="0"/>
              <a:t> </a:t>
            </a:r>
            <a:r>
              <a:rPr lang="es-ES" dirty="0" err="1"/>
              <a:t>mention</a:t>
            </a:r>
            <a:r>
              <a:rPr lang="es-ES" dirty="0"/>
              <a:t> </a:t>
            </a:r>
            <a:r>
              <a:rPr lang="es-ES" dirty="0" err="1"/>
              <a:t>overmodulation</a:t>
            </a:r>
            <a:r>
              <a:rPr lang="es-ES" dirty="0"/>
              <a:t> be </a:t>
            </a:r>
            <a:r>
              <a:rPr lang="es-ES" dirty="0" err="1"/>
              <a:t>concise</a:t>
            </a:r>
            <a:r>
              <a:rPr lang="es-ES" dirty="0"/>
              <a:t> </a:t>
            </a:r>
            <a:r>
              <a:rPr lang="es-ES" dirty="0" err="1"/>
              <a:t>dont</a:t>
            </a:r>
            <a:r>
              <a:rPr lang="es-ES" dirty="0"/>
              <a:t> </a:t>
            </a:r>
            <a:r>
              <a:rPr lang="es-ES" dirty="0" err="1"/>
              <a:t>explain</a:t>
            </a:r>
            <a:r>
              <a:rPr lang="es-ES" dirty="0"/>
              <a:t> </a:t>
            </a:r>
            <a:r>
              <a:rPr lang="es-ES" dirty="0" err="1"/>
              <a:t>too</a:t>
            </a:r>
            <a:r>
              <a:rPr lang="es-ES" dirty="0"/>
              <a:t> </a:t>
            </a:r>
            <a:r>
              <a:rPr lang="es-ES" dirty="0" err="1"/>
              <a:t>much</a:t>
            </a:r>
            <a:r>
              <a:rPr lang="es-ES" dirty="0"/>
              <a:t>. </a:t>
            </a:r>
          </a:p>
          <a:p>
            <a:pPr marL="171450" indent="-171450">
              <a:buFontTx/>
              <a:buChar char="-"/>
            </a:pPr>
            <a:endParaRPr lang="es-ES" dirty="0"/>
          </a:p>
          <a:p>
            <a:pPr marL="171450" indent="-171450">
              <a:buFontTx/>
              <a:buChar char="-"/>
            </a:pPr>
            <a:endParaRPr lang="en-US" dirty="0"/>
          </a:p>
        </p:txBody>
      </p:sp>
    </p:spTree>
    <p:extLst>
      <p:ext uri="{BB962C8B-B14F-4D97-AF65-F5344CB8AC3E}">
        <p14:creationId xmlns:p14="http://schemas.microsoft.com/office/powerpoint/2010/main" val="1464052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en-US" sz="1200" kern="1200" dirty="0">
                <a:solidFill>
                  <a:schemeClr val="tx1"/>
                </a:solidFill>
                <a:effectLst/>
                <a:latin typeface="+mn-lt"/>
                <a:ea typeface="+mn-ea"/>
                <a:cs typeface="+mn-cs"/>
              </a:rPr>
              <a:t>Basic idea is to use an arbitrary dq frame where rotor flux is constantly aligned with d-axis as shown on the diagram.</a:t>
            </a:r>
          </a:p>
          <a:p>
            <a:pPr marL="171450" indent="-171450">
              <a:buFontTx/>
              <a:buChar char="-"/>
            </a:pPr>
            <a:r>
              <a:rPr lang="en-US" sz="1200" kern="1200" dirty="0">
                <a:solidFill>
                  <a:schemeClr val="tx1"/>
                </a:solidFill>
                <a:effectLst/>
                <a:latin typeface="+mn-lt"/>
                <a:ea typeface="+mn-ea"/>
                <a:cs typeface="+mn-cs"/>
              </a:rPr>
              <a:t>This orientation allows decoupling of the IM torque and flux control variables making it possible to operate the induction machine as a separately excited DC motor.</a:t>
            </a:r>
          </a:p>
          <a:p>
            <a:pPr marL="171450" indent="-171450">
              <a:buFontTx/>
              <a:buChar char="-"/>
            </a:pPr>
            <a:r>
              <a:rPr lang="en-US" sz="1200" b="0" i="0" u="none" strike="noStrike" kern="1200" baseline="0" dirty="0">
                <a:solidFill>
                  <a:schemeClr val="tx1"/>
                </a:solidFill>
                <a:latin typeface="+mn-lt"/>
                <a:ea typeface="+mn-ea"/>
                <a:cs typeface="+mn-cs"/>
              </a:rPr>
              <a:t>The general torque equation for an induction machine in the dq frame depends on both </a:t>
            </a:r>
            <a:r>
              <a:rPr lang="en-US" sz="1200" b="0" i="0" u="none" strike="noStrike" kern="1200" baseline="0" dirty="0" err="1">
                <a:solidFill>
                  <a:schemeClr val="tx1"/>
                </a:solidFill>
                <a:latin typeface="+mn-lt"/>
                <a:ea typeface="+mn-ea"/>
                <a:cs typeface="+mn-cs"/>
              </a:rPr>
              <a:t>iqs</a:t>
            </a:r>
            <a:r>
              <a:rPr lang="en-US" sz="1200" b="0" i="0" u="none" strike="noStrike" kern="1200" baseline="0" dirty="0">
                <a:solidFill>
                  <a:schemeClr val="tx1"/>
                </a:solidFill>
                <a:latin typeface="+mn-lt"/>
                <a:ea typeface="+mn-ea"/>
                <a:cs typeface="+mn-cs"/>
              </a:rPr>
              <a:t> and ids however, with FOC by forcing the rotor flux to be in the d-axis </a:t>
            </a:r>
            <a:r>
              <a:rPr lang="en-US" sz="1200" b="0" i="0" u="none" strike="noStrike" kern="1200" baseline="0" dirty="0" err="1">
                <a:solidFill>
                  <a:schemeClr val="tx1"/>
                </a:solidFill>
                <a:latin typeface="+mn-lt"/>
                <a:ea typeface="+mn-ea"/>
                <a:cs typeface="+mn-cs"/>
              </a:rPr>
              <a:t>rotsting</a:t>
            </a:r>
            <a:r>
              <a:rPr lang="en-US" sz="1200" b="0" i="0" u="none" strike="noStrike" kern="1200" baseline="0" dirty="0">
                <a:solidFill>
                  <a:schemeClr val="tx1"/>
                </a:solidFill>
                <a:latin typeface="+mn-lt"/>
                <a:ea typeface="+mn-ea"/>
                <a:cs typeface="+mn-cs"/>
              </a:rPr>
              <a:t> at synchronous speed the q-axis rotor flux becomes zero </a:t>
            </a:r>
            <a:r>
              <a:rPr lang="en-US" sz="1200" b="0" i="0" u="none" strike="noStrike" kern="1200" baseline="0" dirty="0" err="1">
                <a:solidFill>
                  <a:schemeClr val="tx1"/>
                </a:solidFill>
                <a:latin typeface="+mn-lt"/>
                <a:ea typeface="+mn-ea"/>
                <a:cs typeface="+mn-cs"/>
              </a:rPr>
              <a:t>tghen</a:t>
            </a:r>
            <a:r>
              <a:rPr lang="en-US" sz="1200" b="0" i="0" u="none" strike="noStrike" kern="1200" baseline="0" dirty="0">
                <a:solidFill>
                  <a:schemeClr val="tx1"/>
                </a:solidFill>
                <a:latin typeface="+mn-lt"/>
                <a:ea typeface="+mn-ea"/>
                <a:cs typeface="+mn-cs"/>
              </a:rPr>
              <a:t> obtaining the torque as a function of the q-axis current only. </a:t>
            </a: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r>
              <a:rPr lang="es-ES" dirty="0" err="1"/>
              <a:t>Large</a:t>
            </a:r>
            <a:r>
              <a:rPr lang="es-ES" dirty="0"/>
              <a:t> Font </a:t>
            </a:r>
            <a:r>
              <a:rPr lang="es-ES" dirty="0" err="1"/>
              <a:t>size</a:t>
            </a:r>
            <a:r>
              <a:rPr lang="es-ES" dirty="0"/>
              <a:t> in final </a:t>
            </a:r>
            <a:r>
              <a:rPr lang="es-ES" dirty="0" err="1"/>
              <a:t>equation</a:t>
            </a:r>
            <a:r>
              <a:rPr lang="es-ES" dirty="0"/>
              <a:t> and </a:t>
            </a:r>
            <a:r>
              <a:rPr lang="es-ES" dirty="0" err="1"/>
              <a:t>change</a:t>
            </a:r>
            <a:r>
              <a:rPr lang="es-ES" dirty="0"/>
              <a:t> </a:t>
            </a:r>
            <a:r>
              <a:rPr lang="es-ES" dirty="0" err="1"/>
              <a:t>kt</a:t>
            </a:r>
            <a:r>
              <a:rPr lang="es-ES" dirty="0"/>
              <a:t> </a:t>
            </a:r>
            <a:r>
              <a:rPr lang="es-ES" dirty="0" err="1"/>
              <a:t>for</a:t>
            </a:r>
            <a:r>
              <a:rPr lang="es-ES" dirty="0"/>
              <a:t> k. </a:t>
            </a:r>
          </a:p>
          <a:p>
            <a:pPr marL="171450" indent="-171450">
              <a:buFontTx/>
              <a:buChar char="-"/>
            </a:pPr>
            <a:r>
              <a:rPr lang="es-ES" dirty="0" err="1"/>
              <a:t>The</a:t>
            </a:r>
            <a:r>
              <a:rPr lang="es-ES" dirty="0"/>
              <a:t> torque </a:t>
            </a:r>
            <a:r>
              <a:rPr lang="es-ES" dirty="0" err="1"/>
              <a:t>is</a:t>
            </a:r>
            <a:r>
              <a:rPr lang="es-ES" dirty="0"/>
              <a:t> </a:t>
            </a:r>
            <a:r>
              <a:rPr lang="es-ES" dirty="0" err="1"/>
              <a:t>proportional</a:t>
            </a:r>
            <a:r>
              <a:rPr lang="es-ES" dirty="0"/>
              <a:t> </a:t>
            </a:r>
            <a:r>
              <a:rPr lang="es-ES" dirty="0" err="1"/>
              <a:t>to</a:t>
            </a:r>
            <a:r>
              <a:rPr lang="es-ES" dirty="0"/>
              <a:t> </a:t>
            </a:r>
            <a:r>
              <a:rPr lang="es-ES" dirty="0" err="1"/>
              <a:t>the</a:t>
            </a:r>
            <a:r>
              <a:rPr lang="es-ES" dirty="0"/>
              <a:t> q axis </a:t>
            </a:r>
            <a:r>
              <a:rPr lang="es-ES" dirty="0" err="1"/>
              <a:t>current</a:t>
            </a:r>
            <a:r>
              <a:rPr lang="es-ES" dirty="0"/>
              <a:t> </a:t>
            </a:r>
            <a:r>
              <a:rPr lang="es-ES" dirty="0" err="1"/>
              <a:t>keeping</a:t>
            </a:r>
            <a:r>
              <a:rPr lang="es-ES" dirty="0"/>
              <a:t> </a:t>
            </a:r>
            <a:r>
              <a:rPr lang="es-ES" dirty="0" err="1"/>
              <a:t>the</a:t>
            </a:r>
            <a:r>
              <a:rPr lang="es-ES" dirty="0"/>
              <a:t> flux </a:t>
            </a:r>
            <a:r>
              <a:rPr lang="es-ES" dirty="0" err="1"/>
              <a:t>constant</a:t>
            </a:r>
            <a:r>
              <a:rPr lang="es-ES" dirty="0"/>
              <a:t>! </a:t>
            </a:r>
            <a:endParaRPr lang="en-US" dirty="0"/>
          </a:p>
          <a:p>
            <a:pPr marL="171450" indent="-171450">
              <a:buFontTx/>
              <a:buChar char="-"/>
            </a:pPr>
            <a:endParaRPr lang="es-ES" dirty="0"/>
          </a:p>
        </p:txBody>
      </p:sp>
    </p:spTree>
    <p:extLst>
      <p:ext uri="{BB962C8B-B14F-4D97-AF65-F5344CB8AC3E}">
        <p14:creationId xmlns:p14="http://schemas.microsoft.com/office/powerpoint/2010/main" val="27537818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- 2 different ways of implementing FOC for determining the rotor flux position. Depending on the possibility to measure the rotor shaft position of the IM or not, direct or indirect FOC can be implemented. </a:t>
            </a:r>
            <a:r>
              <a:rPr lang="es-ES" dirty="0" err="1"/>
              <a:t>Indirect</a:t>
            </a:r>
            <a:r>
              <a:rPr lang="es-ES" dirty="0"/>
              <a:t> FOC </a:t>
            </a:r>
            <a:r>
              <a:rPr lang="es-ES" dirty="0">
                <a:sym typeface="Wingdings" panose="05000000000000000000" pitchFamily="2" charset="2"/>
              </a:rPr>
              <a:t> Encoder</a:t>
            </a:r>
          </a:p>
          <a:p>
            <a:pPr marL="171450" indent="-171450">
              <a:buFontTx/>
              <a:buChar char="-"/>
            </a:pPr>
            <a:r>
              <a:rPr lang="es-ES" dirty="0" err="1"/>
              <a:t>From</a:t>
            </a:r>
            <a:r>
              <a:rPr lang="es-ES" dirty="0"/>
              <a:t> </a:t>
            </a:r>
            <a:r>
              <a:rPr lang="es-ES" dirty="0" err="1"/>
              <a:t>the</a:t>
            </a:r>
            <a:r>
              <a:rPr lang="es-ES" dirty="0"/>
              <a:t> rotor </a:t>
            </a:r>
            <a:r>
              <a:rPr lang="es-ES" dirty="0" err="1"/>
              <a:t>voltage</a:t>
            </a:r>
            <a:r>
              <a:rPr lang="es-ES" dirty="0"/>
              <a:t> </a:t>
            </a:r>
            <a:r>
              <a:rPr lang="es-ES" dirty="0" err="1"/>
              <a:t>eq</a:t>
            </a:r>
            <a:r>
              <a:rPr lang="es-ES" dirty="0"/>
              <a:t> </a:t>
            </a:r>
            <a:r>
              <a:rPr lang="es-ES" dirty="0" err="1"/>
              <a:t>of</a:t>
            </a:r>
            <a:r>
              <a:rPr lang="es-ES" dirty="0"/>
              <a:t> </a:t>
            </a:r>
            <a:r>
              <a:rPr lang="es-ES" dirty="0" err="1"/>
              <a:t>the</a:t>
            </a:r>
            <a:r>
              <a:rPr lang="es-ES" dirty="0"/>
              <a:t> IM </a:t>
            </a:r>
            <a:r>
              <a:rPr lang="es-ES" dirty="0" err="1"/>
              <a:t>it</a:t>
            </a:r>
            <a:r>
              <a:rPr lang="es-ES" dirty="0"/>
              <a:t> </a:t>
            </a:r>
            <a:r>
              <a:rPr lang="es-ES" dirty="0" err="1"/>
              <a:t>is</a:t>
            </a:r>
            <a:r>
              <a:rPr lang="es-ES" dirty="0"/>
              <a:t> </a:t>
            </a:r>
            <a:r>
              <a:rPr lang="es-ES" dirty="0" err="1"/>
              <a:t>obtained</a:t>
            </a:r>
            <a:r>
              <a:rPr lang="es-ES" dirty="0"/>
              <a:t> </a:t>
            </a:r>
            <a:r>
              <a:rPr lang="es-ES" dirty="0" err="1"/>
              <a:t>that</a:t>
            </a:r>
            <a:r>
              <a:rPr lang="es-ES" dirty="0"/>
              <a:t> </a:t>
            </a:r>
            <a:r>
              <a:rPr lang="es-ES" dirty="0" err="1"/>
              <a:t>for</a:t>
            </a:r>
            <a:r>
              <a:rPr lang="es-ES" dirty="0"/>
              <a:t> rotor flux oriented control </a:t>
            </a:r>
            <a:r>
              <a:rPr lang="es-ES" dirty="0" err="1"/>
              <a:t>the</a:t>
            </a:r>
            <a:r>
              <a:rPr lang="es-ES" dirty="0"/>
              <a:t> </a:t>
            </a:r>
            <a:r>
              <a:rPr lang="es-ES" dirty="0" err="1"/>
              <a:t>terms</a:t>
            </a:r>
            <a:r>
              <a:rPr lang="es-ES" dirty="0"/>
              <a:t> </a:t>
            </a:r>
            <a:r>
              <a:rPr lang="es-ES" dirty="0" err="1"/>
              <a:t>containing</a:t>
            </a:r>
            <a:r>
              <a:rPr lang="es-ES" dirty="0"/>
              <a:t> </a:t>
            </a:r>
            <a:r>
              <a:rPr lang="es-ES" dirty="0" err="1"/>
              <a:t>the</a:t>
            </a:r>
            <a:r>
              <a:rPr lang="es-ES" dirty="0"/>
              <a:t> rotor flux in </a:t>
            </a:r>
            <a:r>
              <a:rPr lang="es-ES" dirty="0" err="1"/>
              <a:t>the</a:t>
            </a:r>
            <a:r>
              <a:rPr lang="es-ES" dirty="0"/>
              <a:t> q axis </a:t>
            </a:r>
            <a:r>
              <a:rPr lang="es-ES" dirty="0" err="1"/>
              <a:t>disappear</a:t>
            </a:r>
            <a:r>
              <a:rPr lang="es-ES" dirty="0"/>
              <a:t> and </a:t>
            </a:r>
            <a:r>
              <a:rPr lang="es-ES" dirty="0" err="1"/>
              <a:t>the</a:t>
            </a:r>
            <a:r>
              <a:rPr lang="es-ES" dirty="0"/>
              <a:t> </a:t>
            </a:r>
            <a:r>
              <a:rPr lang="es-ES" dirty="0" err="1"/>
              <a:t>difference</a:t>
            </a:r>
            <a:r>
              <a:rPr lang="es-ES" dirty="0"/>
              <a:t> </a:t>
            </a:r>
            <a:r>
              <a:rPr lang="es-ES" dirty="0" err="1"/>
              <a:t>between</a:t>
            </a:r>
            <a:r>
              <a:rPr lang="es-ES" dirty="0"/>
              <a:t> </a:t>
            </a:r>
            <a:r>
              <a:rPr lang="es-ES" dirty="0" err="1"/>
              <a:t>the</a:t>
            </a:r>
            <a:r>
              <a:rPr lang="es-ES" dirty="0"/>
              <a:t> </a:t>
            </a:r>
            <a:r>
              <a:rPr lang="es-ES" dirty="0" err="1"/>
              <a:t>synchronous</a:t>
            </a:r>
            <a:r>
              <a:rPr lang="es-ES" dirty="0"/>
              <a:t> speed </a:t>
            </a:r>
            <a:r>
              <a:rPr lang="es-ES" dirty="0" err="1"/>
              <a:t>w_e</a:t>
            </a:r>
            <a:r>
              <a:rPr lang="es-ES" dirty="0"/>
              <a:t> and </a:t>
            </a:r>
            <a:r>
              <a:rPr lang="es-ES" dirty="0" err="1"/>
              <a:t>the</a:t>
            </a:r>
            <a:r>
              <a:rPr lang="es-ES" dirty="0"/>
              <a:t> </a:t>
            </a:r>
            <a:r>
              <a:rPr lang="es-ES" dirty="0" err="1"/>
              <a:t>shaft’s</a:t>
            </a:r>
            <a:r>
              <a:rPr lang="es-ES" dirty="0"/>
              <a:t> </a:t>
            </a:r>
            <a:r>
              <a:rPr lang="es-ES" dirty="0" err="1"/>
              <a:t>electrical</a:t>
            </a:r>
            <a:r>
              <a:rPr lang="es-ES" dirty="0"/>
              <a:t> speed </a:t>
            </a:r>
            <a:r>
              <a:rPr lang="es-ES" dirty="0" err="1"/>
              <a:t>is</a:t>
            </a:r>
            <a:r>
              <a:rPr lang="es-ES" dirty="0"/>
              <a:t> </a:t>
            </a:r>
            <a:r>
              <a:rPr lang="es-ES" dirty="0" err="1"/>
              <a:t>known</a:t>
            </a:r>
            <a:r>
              <a:rPr lang="es-ES" dirty="0"/>
              <a:t> as slip speed. </a:t>
            </a:r>
          </a:p>
          <a:p>
            <a:pPr marL="171450" indent="-171450">
              <a:buFontTx/>
              <a:buChar char="-"/>
            </a:pPr>
            <a:r>
              <a:rPr lang="es-ES" dirty="0" err="1"/>
              <a:t>To</a:t>
            </a:r>
            <a:r>
              <a:rPr lang="es-ES" dirty="0"/>
              <a:t> </a:t>
            </a:r>
            <a:r>
              <a:rPr lang="es-ES" dirty="0" err="1"/>
              <a:t>obtain</a:t>
            </a:r>
            <a:r>
              <a:rPr lang="es-ES" dirty="0"/>
              <a:t> </a:t>
            </a:r>
            <a:r>
              <a:rPr lang="es-ES" dirty="0" err="1"/>
              <a:t>the</a:t>
            </a:r>
            <a:r>
              <a:rPr lang="es-ES" dirty="0"/>
              <a:t> rotor flux position </a:t>
            </a:r>
            <a:r>
              <a:rPr lang="es-ES" dirty="0" err="1"/>
              <a:t>the</a:t>
            </a:r>
            <a:r>
              <a:rPr lang="es-ES" dirty="0"/>
              <a:t> slip speed </a:t>
            </a:r>
            <a:r>
              <a:rPr lang="es-ES" dirty="0" err="1"/>
              <a:t>needs</a:t>
            </a:r>
            <a:r>
              <a:rPr lang="es-ES" dirty="0"/>
              <a:t> </a:t>
            </a:r>
            <a:r>
              <a:rPr lang="es-ES" dirty="0" err="1"/>
              <a:t>to</a:t>
            </a:r>
            <a:r>
              <a:rPr lang="es-ES" dirty="0"/>
              <a:t> be </a:t>
            </a:r>
            <a:r>
              <a:rPr lang="es-ES" dirty="0" err="1"/>
              <a:t>estimated</a:t>
            </a:r>
            <a:r>
              <a:rPr lang="es-ES" dirty="0"/>
              <a:t> </a:t>
            </a:r>
            <a:r>
              <a:rPr lang="es-ES" dirty="0" err="1"/>
              <a:t>from</a:t>
            </a:r>
            <a:r>
              <a:rPr lang="es-ES" dirty="0"/>
              <a:t> </a:t>
            </a:r>
            <a:r>
              <a:rPr lang="es-ES" dirty="0" err="1"/>
              <a:t>the</a:t>
            </a:r>
            <a:r>
              <a:rPr lang="es-ES" dirty="0"/>
              <a:t> IM </a:t>
            </a:r>
            <a:r>
              <a:rPr lang="es-ES" dirty="0" err="1"/>
              <a:t>equations</a:t>
            </a:r>
            <a:r>
              <a:rPr lang="es-ES" dirty="0"/>
              <a:t>. </a:t>
            </a:r>
            <a:r>
              <a:rPr lang="es-ES" dirty="0" err="1"/>
              <a:t>It’s</a:t>
            </a:r>
            <a:r>
              <a:rPr lang="es-ES" dirty="0"/>
              <a:t> </a:t>
            </a:r>
            <a:r>
              <a:rPr lang="es-ES" dirty="0" err="1"/>
              <a:t>obtained</a:t>
            </a:r>
            <a:r>
              <a:rPr lang="es-ES" dirty="0"/>
              <a:t> </a:t>
            </a:r>
            <a:r>
              <a:rPr lang="es-ES" dirty="0" err="1"/>
              <a:t>that</a:t>
            </a:r>
            <a:r>
              <a:rPr lang="es-ES" dirty="0"/>
              <a:t> </a:t>
            </a:r>
            <a:r>
              <a:rPr lang="es-ES" dirty="0" err="1"/>
              <a:t>it</a:t>
            </a:r>
            <a:r>
              <a:rPr lang="es-ES" dirty="0"/>
              <a:t> </a:t>
            </a:r>
            <a:r>
              <a:rPr lang="es-ES" dirty="0" err="1"/>
              <a:t>is</a:t>
            </a:r>
            <a:r>
              <a:rPr lang="es-ES" dirty="0"/>
              <a:t> a </a:t>
            </a:r>
            <a:r>
              <a:rPr lang="es-ES" dirty="0" err="1"/>
              <a:t>function</a:t>
            </a:r>
            <a:r>
              <a:rPr lang="es-ES" dirty="0"/>
              <a:t> </a:t>
            </a:r>
            <a:r>
              <a:rPr lang="es-ES" dirty="0" err="1"/>
              <a:t>of</a:t>
            </a:r>
            <a:r>
              <a:rPr lang="es-ES" dirty="0"/>
              <a:t> </a:t>
            </a:r>
            <a:r>
              <a:rPr lang="es-ES" dirty="0" err="1"/>
              <a:t>the</a:t>
            </a:r>
            <a:r>
              <a:rPr lang="es-ES" dirty="0"/>
              <a:t> </a:t>
            </a:r>
            <a:r>
              <a:rPr lang="es-ES" dirty="0" err="1"/>
              <a:t>stator</a:t>
            </a:r>
            <a:r>
              <a:rPr lang="es-ES" dirty="0"/>
              <a:t> </a:t>
            </a:r>
            <a:r>
              <a:rPr lang="es-ES" dirty="0" err="1"/>
              <a:t>currents</a:t>
            </a:r>
            <a:r>
              <a:rPr lang="es-ES" dirty="0"/>
              <a:t> in </a:t>
            </a:r>
            <a:r>
              <a:rPr lang="es-ES" dirty="0" err="1"/>
              <a:t>the</a:t>
            </a:r>
            <a:r>
              <a:rPr lang="es-ES" dirty="0"/>
              <a:t> dq fr. </a:t>
            </a:r>
          </a:p>
          <a:p>
            <a:pPr marL="171450" indent="-171450">
              <a:buFontTx/>
              <a:buChar char="-"/>
            </a:pPr>
            <a:endParaRPr lang="es-ES" dirty="0"/>
          </a:p>
          <a:p>
            <a:pPr marL="171450" indent="-171450">
              <a:buFontTx/>
              <a:buChar char="-"/>
            </a:pPr>
            <a:r>
              <a:rPr lang="es-ES" dirty="0" err="1"/>
              <a:t>Explain</a:t>
            </a:r>
            <a:r>
              <a:rPr lang="es-ES" dirty="0"/>
              <a:t> a bit </a:t>
            </a:r>
            <a:r>
              <a:rPr lang="es-ES" dirty="0" err="1"/>
              <a:t>slower</a:t>
            </a:r>
            <a:r>
              <a:rPr lang="es-ES" dirty="0"/>
              <a:t> </a:t>
            </a:r>
            <a:r>
              <a:rPr lang="es-ES" dirty="0" err="1"/>
              <a:t>the</a:t>
            </a:r>
            <a:r>
              <a:rPr lang="es-ES" dirty="0"/>
              <a:t> slip </a:t>
            </a:r>
            <a:r>
              <a:rPr lang="es-ES" dirty="0" err="1"/>
              <a:t>part</a:t>
            </a:r>
            <a:r>
              <a:rPr lang="es-ES" dirty="0"/>
              <a:t> </a:t>
            </a:r>
            <a:r>
              <a:rPr lang="es-ES" dirty="0" err="1"/>
              <a:t>because</a:t>
            </a:r>
            <a:r>
              <a:rPr lang="es-ES" dirty="0"/>
              <a:t> I </a:t>
            </a:r>
            <a:r>
              <a:rPr lang="es-ES" dirty="0" err="1"/>
              <a:t>was</a:t>
            </a:r>
            <a:r>
              <a:rPr lang="es-ES" dirty="0"/>
              <a:t> </a:t>
            </a:r>
            <a:r>
              <a:rPr lang="es-ES" dirty="0" err="1"/>
              <a:t>too</a:t>
            </a:r>
            <a:r>
              <a:rPr lang="es-ES" dirty="0"/>
              <a:t> </a:t>
            </a:r>
            <a:r>
              <a:rPr lang="es-ES" dirty="0" err="1"/>
              <a:t>fast</a:t>
            </a:r>
            <a:r>
              <a:rPr lang="es-ES" dirty="0"/>
              <a:t>.</a:t>
            </a:r>
          </a:p>
          <a:p>
            <a:pPr marL="171450" indent="-171450">
              <a:buFontTx/>
              <a:buChar char="-"/>
            </a:pPr>
            <a:endParaRPr lang="es-ES" dirty="0"/>
          </a:p>
          <a:p>
            <a:pPr marL="171450" indent="-171450">
              <a:buFontTx/>
              <a:buChar char="-"/>
            </a:pPr>
            <a:endParaRPr lang="en-US" dirty="0"/>
          </a:p>
        </p:txBody>
      </p:sp>
    </p:spTree>
    <p:extLst>
      <p:ext uri="{BB962C8B-B14F-4D97-AF65-F5344CB8AC3E}">
        <p14:creationId xmlns:p14="http://schemas.microsoft.com/office/powerpoint/2010/main" val="2273032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s-ES" dirty="0"/>
              <a:t>Once </a:t>
            </a:r>
            <a:r>
              <a:rPr lang="es-ES" dirty="0" err="1"/>
              <a:t>the</a:t>
            </a:r>
            <a:r>
              <a:rPr lang="es-ES" dirty="0"/>
              <a:t> slip speed </a:t>
            </a:r>
            <a:r>
              <a:rPr lang="es-ES" dirty="0" err="1"/>
              <a:t>is</a:t>
            </a:r>
            <a:r>
              <a:rPr lang="es-ES" dirty="0"/>
              <a:t> </a:t>
            </a:r>
            <a:r>
              <a:rPr lang="es-ES" dirty="0" err="1"/>
              <a:t>estimated</a:t>
            </a:r>
            <a:r>
              <a:rPr lang="es-ES" dirty="0"/>
              <a:t>, </a:t>
            </a:r>
            <a:r>
              <a:rPr lang="es-ES" dirty="0" err="1"/>
              <a:t>by</a:t>
            </a:r>
            <a:r>
              <a:rPr lang="es-ES" dirty="0"/>
              <a:t> </a:t>
            </a:r>
            <a:r>
              <a:rPr lang="es-ES" dirty="0" err="1"/>
              <a:t>adding</a:t>
            </a:r>
            <a:r>
              <a:rPr lang="es-ES" dirty="0"/>
              <a:t> </a:t>
            </a:r>
            <a:r>
              <a:rPr lang="es-ES" dirty="0" err="1"/>
              <a:t>to</a:t>
            </a:r>
            <a:r>
              <a:rPr lang="es-ES" dirty="0"/>
              <a:t> </a:t>
            </a:r>
            <a:r>
              <a:rPr lang="es-ES" dirty="0" err="1"/>
              <a:t>this</a:t>
            </a:r>
            <a:r>
              <a:rPr lang="es-ES" dirty="0"/>
              <a:t> speed </a:t>
            </a:r>
            <a:r>
              <a:rPr lang="es-ES" dirty="0" err="1"/>
              <a:t>the</a:t>
            </a:r>
            <a:r>
              <a:rPr lang="es-ES" dirty="0"/>
              <a:t> rotor speed </a:t>
            </a:r>
            <a:r>
              <a:rPr lang="es-ES" dirty="0" err="1"/>
              <a:t>obtained</a:t>
            </a:r>
            <a:r>
              <a:rPr lang="es-ES" dirty="0"/>
              <a:t> </a:t>
            </a:r>
            <a:r>
              <a:rPr lang="es-ES" dirty="0" err="1"/>
              <a:t>from</a:t>
            </a:r>
            <a:r>
              <a:rPr lang="es-ES" dirty="0"/>
              <a:t> </a:t>
            </a:r>
            <a:r>
              <a:rPr lang="es-ES" dirty="0" err="1"/>
              <a:t>the</a:t>
            </a:r>
            <a:r>
              <a:rPr lang="es-ES" dirty="0"/>
              <a:t> Encoder </a:t>
            </a:r>
            <a:r>
              <a:rPr lang="es-ES" dirty="0" err="1"/>
              <a:t>attached</a:t>
            </a:r>
            <a:r>
              <a:rPr lang="es-ES" dirty="0"/>
              <a:t> </a:t>
            </a:r>
            <a:r>
              <a:rPr lang="es-ES" dirty="0" err="1"/>
              <a:t>to</a:t>
            </a:r>
            <a:r>
              <a:rPr lang="es-ES" dirty="0"/>
              <a:t> </a:t>
            </a:r>
            <a:r>
              <a:rPr lang="es-ES" dirty="0" err="1"/>
              <a:t>the</a:t>
            </a:r>
            <a:r>
              <a:rPr lang="es-ES" dirty="0"/>
              <a:t> </a:t>
            </a:r>
            <a:r>
              <a:rPr lang="es-ES" dirty="0" err="1"/>
              <a:t>shaft</a:t>
            </a:r>
            <a:r>
              <a:rPr lang="es-ES" dirty="0"/>
              <a:t>,  </a:t>
            </a:r>
            <a:r>
              <a:rPr lang="es-ES" dirty="0" err="1"/>
              <a:t>it’s</a:t>
            </a:r>
            <a:r>
              <a:rPr lang="es-ES" dirty="0"/>
              <a:t> posible </a:t>
            </a:r>
            <a:r>
              <a:rPr lang="es-ES" dirty="0" err="1"/>
              <a:t>to</a:t>
            </a:r>
            <a:r>
              <a:rPr lang="es-ES" dirty="0"/>
              <a:t> </a:t>
            </a:r>
            <a:r>
              <a:rPr lang="es-ES" dirty="0" err="1"/>
              <a:t>obtain</a:t>
            </a:r>
            <a:r>
              <a:rPr lang="es-ES" dirty="0"/>
              <a:t> </a:t>
            </a:r>
            <a:r>
              <a:rPr lang="es-ES" dirty="0" err="1"/>
              <a:t>the</a:t>
            </a:r>
            <a:r>
              <a:rPr lang="es-ES" dirty="0"/>
              <a:t> rotor flux position </a:t>
            </a:r>
            <a:r>
              <a:rPr lang="es-ES" dirty="0" err="1"/>
              <a:t>by</a:t>
            </a:r>
            <a:r>
              <a:rPr lang="es-ES" dirty="0"/>
              <a:t> </a:t>
            </a:r>
            <a:r>
              <a:rPr lang="es-ES" dirty="0" err="1"/>
              <a:t>integrating</a:t>
            </a:r>
            <a:r>
              <a:rPr lang="es-ES" dirty="0"/>
              <a:t> </a:t>
            </a:r>
            <a:r>
              <a:rPr lang="es-ES" dirty="0" err="1"/>
              <a:t>the</a:t>
            </a:r>
            <a:r>
              <a:rPr lang="es-ES" dirty="0"/>
              <a:t> total sum </a:t>
            </a:r>
            <a:r>
              <a:rPr lang="es-ES" dirty="0" err="1"/>
              <a:t>of</a:t>
            </a:r>
            <a:r>
              <a:rPr lang="es-ES" dirty="0"/>
              <a:t> </a:t>
            </a:r>
            <a:r>
              <a:rPr lang="es-ES" dirty="0" err="1"/>
              <a:t>the</a:t>
            </a:r>
            <a:r>
              <a:rPr lang="es-ES" dirty="0"/>
              <a:t> </a:t>
            </a:r>
            <a:r>
              <a:rPr lang="es-ES" dirty="0" err="1"/>
              <a:t>speeds</a:t>
            </a:r>
            <a:r>
              <a:rPr lang="es-ES" dirty="0"/>
              <a:t>. </a:t>
            </a:r>
            <a:endParaRPr lang="en-US" dirty="0"/>
          </a:p>
          <a:p>
            <a:pPr marL="171450" indent="-171450">
              <a:buFontTx/>
              <a:buChar char="-"/>
            </a:pPr>
            <a:endParaRPr lang="es-ES" dirty="0"/>
          </a:p>
          <a:p>
            <a:pPr marL="171450" indent="-171450">
              <a:buFontTx/>
              <a:buChar char="-"/>
            </a:pPr>
            <a:endParaRPr lang="en-US" dirty="0"/>
          </a:p>
        </p:txBody>
      </p:sp>
    </p:spTree>
    <p:extLst>
      <p:ext uri="{BB962C8B-B14F-4D97-AF65-F5344CB8AC3E}">
        <p14:creationId xmlns:p14="http://schemas.microsoft.com/office/powerpoint/2010/main" val="6225377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s-ES" dirty="0" err="1"/>
              <a:t>From</a:t>
            </a:r>
            <a:r>
              <a:rPr lang="es-ES" dirty="0"/>
              <a:t> </a:t>
            </a:r>
            <a:r>
              <a:rPr lang="es-ES" dirty="0" err="1"/>
              <a:t>the</a:t>
            </a:r>
            <a:r>
              <a:rPr lang="es-ES" dirty="0"/>
              <a:t> </a:t>
            </a:r>
            <a:r>
              <a:rPr lang="es-ES" dirty="0" err="1"/>
              <a:t>nameplate</a:t>
            </a:r>
            <a:r>
              <a:rPr lang="es-ES" dirty="0"/>
              <a:t> </a:t>
            </a:r>
            <a:r>
              <a:rPr lang="es-ES" dirty="0" err="1"/>
              <a:t>of</a:t>
            </a:r>
            <a:r>
              <a:rPr lang="es-ES" dirty="0"/>
              <a:t> </a:t>
            </a:r>
            <a:r>
              <a:rPr lang="es-ES" dirty="0" err="1"/>
              <a:t>the</a:t>
            </a:r>
            <a:r>
              <a:rPr lang="es-ES" dirty="0"/>
              <a:t> </a:t>
            </a:r>
            <a:r>
              <a:rPr lang="es-ES" dirty="0" err="1"/>
              <a:t>induction</a:t>
            </a:r>
            <a:r>
              <a:rPr lang="es-ES" dirty="0"/>
              <a:t> machine </a:t>
            </a:r>
            <a:r>
              <a:rPr lang="es-ES" dirty="0" err="1"/>
              <a:t>the</a:t>
            </a:r>
            <a:r>
              <a:rPr lang="es-ES" dirty="0"/>
              <a:t> </a:t>
            </a:r>
            <a:r>
              <a:rPr lang="es-ES" dirty="0" err="1"/>
              <a:t>rated</a:t>
            </a:r>
            <a:r>
              <a:rPr lang="es-ES" dirty="0"/>
              <a:t> </a:t>
            </a:r>
            <a:r>
              <a:rPr lang="es-ES" dirty="0" err="1"/>
              <a:t>voltage</a:t>
            </a:r>
            <a:r>
              <a:rPr lang="es-ES" dirty="0"/>
              <a:t> and </a:t>
            </a:r>
            <a:r>
              <a:rPr lang="es-ES" dirty="0" err="1"/>
              <a:t>current</a:t>
            </a:r>
            <a:r>
              <a:rPr lang="es-ES" dirty="0"/>
              <a:t> </a:t>
            </a:r>
            <a:r>
              <a:rPr lang="es-ES" dirty="0" err="1"/>
              <a:t>is</a:t>
            </a:r>
            <a:r>
              <a:rPr lang="es-ES" dirty="0"/>
              <a:t> </a:t>
            </a:r>
            <a:r>
              <a:rPr lang="es-ES" dirty="0" err="1"/>
              <a:t>obtained</a:t>
            </a:r>
            <a:r>
              <a:rPr lang="es-ES" dirty="0"/>
              <a:t> </a:t>
            </a:r>
            <a:r>
              <a:rPr lang="es-ES" dirty="0" err="1"/>
              <a:t>to</a:t>
            </a:r>
            <a:r>
              <a:rPr lang="es-ES" dirty="0"/>
              <a:t> </a:t>
            </a:r>
            <a:r>
              <a:rPr lang="es-ES" dirty="0" err="1"/>
              <a:t>calculate</a:t>
            </a:r>
            <a:r>
              <a:rPr lang="es-ES" dirty="0"/>
              <a:t> </a:t>
            </a:r>
            <a:r>
              <a:rPr lang="es-ES" dirty="0" err="1"/>
              <a:t>the</a:t>
            </a:r>
            <a:r>
              <a:rPr lang="es-ES" dirty="0"/>
              <a:t> </a:t>
            </a:r>
            <a:r>
              <a:rPr lang="es-ES" dirty="0" err="1"/>
              <a:t>stator</a:t>
            </a:r>
            <a:r>
              <a:rPr lang="es-ES" dirty="0"/>
              <a:t> flux </a:t>
            </a:r>
            <a:r>
              <a:rPr lang="es-ES" dirty="0" err="1"/>
              <a:t>linkage</a:t>
            </a:r>
            <a:r>
              <a:rPr lang="es-ES" dirty="0"/>
              <a:t>. </a:t>
            </a:r>
            <a:r>
              <a:rPr lang="es-ES" dirty="0" err="1"/>
              <a:t>Then</a:t>
            </a:r>
            <a:r>
              <a:rPr lang="es-ES" dirty="0"/>
              <a:t> </a:t>
            </a:r>
            <a:r>
              <a:rPr lang="es-ES" dirty="0" err="1"/>
              <a:t>the</a:t>
            </a:r>
            <a:r>
              <a:rPr lang="es-ES" dirty="0"/>
              <a:t> </a:t>
            </a:r>
            <a:r>
              <a:rPr lang="es-ES" dirty="0" err="1"/>
              <a:t>rated</a:t>
            </a:r>
            <a:r>
              <a:rPr lang="es-ES" dirty="0"/>
              <a:t> rotor flux </a:t>
            </a:r>
            <a:r>
              <a:rPr lang="es-ES" dirty="0" err="1"/>
              <a:t>linkage</a:t>
            </a:r>
            <a:r>
              <a:rPr lang="es-ES" dirty="0"/>
              <a:t> </a:t>
            </a:r>
            <a:r>
              <a:rPr lang="es-ES" dirty="0" err="1"/>
              <a:t>is</a:t>
            </a:r>
            <a:r>
              <a:rPr lang="es-ES" dirty="0"/>
              <a:t> </a:t>
            </a:r>
            <a:r>
              <a:rPr lang="es-ES" dirty="0" err="1"/>
              <a:t>calculated</a:t>
            </a:r>
            <a:r>
              <a:rPr lang="es-ES" dirty="0"/>
              <a:t> in </a:t>
            </a:r>
            <a:r>
              <a:rPr lang="es-ES" dirty="0" err="1"/>
              <a:t>order</a:t>
            </a:r>
            <a:r>
              <a:rPr lang="es-ES" dirty="0"/>
              <a:t> </a:t>
            </a:r>
            <a:r>
              <a:rPr lang="es-ES" dirty="0" err="1"/>
              <a:t>to</a:t>
            </a:r>
            <a:r>
              <a:rPr lang="es-ES" dirty="0"/>
              <a:t> </a:t>
            </a:r>
            <a:r>
              <a:rPr lang="es-ES" dirty="0" err="1"/>
              <a:t>obtain</a:t>
            </a:r>
            <a:r>
              <a:rPr lang="es-ES" dirty="0"/>
              <a:t> </a:t>
            </a:r>
            <a:r>
              <a:rPr lang="es-ES" dirty="0" err="1"/>
              <a:t>the</a:t>
            </a:r>
            <a:r>
              <a:rPr lang="es-ES" dirty="0"/>
              <a:t> </a:t>
            </a:r>
            <a:r>
              <a:rPr lang="es-ES" dirty="0" err="1"/>
              <a:t>reference</a:t>
            </a:r>
            <a:r>
              <a:rPr lang="es-ES" dirty="0"/>
              <a:t> </a:t>
            </a:r>
            <a:r>
              <a:rPr lang="es-ES" dirty="0" err="1"/>
              <a:t>for</a:t>
            </a:r>
            <a:r>
              <a:rPr lang="es-ES" dirty="0"/>
              <a:t> </a:t>
            </a:r>
            <a:r>
              <a:rPr lang="es-ES" dirty="0" err="1"/>
              <a:t>the</a:t>
            </a:r>
            <a:r>
              <a:rPr lang="es-ES" dirty="0"/>
              <a:t> d-axis </a:t>
            </a:r>
            <a:r>
              <a:rPr lang="es-ES" dirty="0" err="1"/>
              <a:t>current</a:t>
            </a:r>
            <a:r>
              <a:rPr lang="es-ES" dirty="0"/>
              <a:t>. </a:t>
            </a:r>
            <a:r>
              <a:rPr lang="es-ES" dirty="0" err="1"/>
              <a:t>The</a:t>
            </a:r>
            <a:r>
              <a:rPr lang="es-ES" dirty="0"/>
              <a:t> IM </a:t>
            </a:r>
            <a:r>
              <a:rPr lang="es-ES" dirty="0" err="1"/>
              <a:t>will</a:t>
            </a:r>
            <a:r>
              <a:rPr lang="es-ES" dirty="0"/>
              <a:t> </a:t>
            </a:r>
            <a:r>
              <a:rPr lang="es-ES" dirty="0" err="1"/>
              <a:t>perform</a:t>
            </a:r>
            <a:r>
              <a:rPr lang="es-ES" dirty="0"/>
              <a:t> as </a:t>
            </a:r>
            <a:r>
              <a:rPr lang="es-ES" dirty="0" err="1"/>
              <a:t>expected</a:t>
            </a:r>
            <a:r>
              <a:rPr lang="es-ES" dirty="0"/>
              <a:t> up </a:t>
            </a:r>
            <a:r>
              <a:rPr lang="es-ES" dirty="0" err="1"/>
              <a:t>to</a:t>
            </a:r>
            <a:r>
              <a:rPr lang="es-ES" dirty="0"/>
              <a:t> </a:t>
            </a:r>
            <a:r>
              <a:rPr lang="es-ES" dirty="0" err="1"/>
              <a:t>the</a:t>
            </a:r>
            <a:r>
              <a:rPr lang="es-ES" dirty="0"/>
              <a:t> </a:t>
            </a:r>
            <a:r>
              <a:rPr lang="es-ES" dirty="0" err="1"/>
              <a:t>rated</a:t>
            </a:r>
            <a:r>
              <a:rPr lang="es-ES" dirty="0"/>
              <a:t> speed </a:t>
            </a:r>
            <a:r>
              <a:rPr lang="es-ES" dirty="0" err="1"/>
              <a:t>which</a:t>
            </a:r>
            <a:r>
              <a:rPr lang="es-ES" dirty="0"/>
              <a:t> </a:t>
            </a:r>
            <a:r>
              <a:rPr lang="es-ES" dirty="0" err="1"/>
              <a:t>is</a:t>
            </a:r>
            <a:r>
              <a:rPr lang="es-ES" dirty="0"/>
              <a:t> </a:t>
            </a:r>
            <a:r>
              <a:rPr lang="es-ES" dirty="0" err="1"/>
              <a:t>around</a:t>
            </a:r>
            <a:r>
              <a:rPr lang="es-ES" dirty="0"/>
              <a:t> 1600rpm. After </a:t>
            </a:r>
            <a:r>
              <a:rPr lang="es-ES" dirty="0" err="1"/>
              <a:t>that</a:t>
            </a:r>
            <a:r>
              <a:rPr lang="es-ES" dirty="0"/>
              <a:t> </a:t>
            </a:r>
            <a:r>
              <a:rPr lang="es-ES" dirty="0" err="1"/>
              <a:t>point</a:t>
            </a:r>
            <a:r>
              <a:rPr lang="es-ES" dirty="0"/>
              <a:t> </a:t>
            </a:r>
            <a:r>
              <a:rPr lang="es-ES" dirty="0" err="1"/>
              <a:t>it</a:t>
            </a:r>
            <a:r>
              <a:rPr lang="es-ES" dirty="0"/>
              <a:t> </a:t>
            </a:r>
            <a:r>
              <a:rPr lang="es-ES" dirty="0" err="1"/>
              <a:t>would</a:t>
            </a:r>
            <a:r>
              <a:rPr lang="es-ES" dirty="0"/>
              <a:t> be </a:t>
            </a:r>
            <a:r>
              <a:rPr lang="es-ES" dirty="0" err="1"/>
              <a:t>necessary</a:t>
            </a:r>
            <a:r>
              <a:rPr lang="es-ES" dirty="0"/>
              <a:t> </a:t>
            </a:r>
            <a:r>
              <a:rPr lang="es-ES" dirty="0" err="1"/>
              <a:t>to</a:t>
            </a:r>
            <a:r>
              <a:rPr lang="es-ES" dirty="0"/>
              <a:t> </a:t>
            </a:r>
            <a:r>
              <a:rPr lang="es-ES" dirty="0" err="1"/>
              <a:t>weaken</a:t>
            </a:r>
            <a:r>
              <a:rPr lang="es-ES" dirty="0"/>
              <a:t> </a:t>
            </a:r>
            <a:r>
              <a:rPr lang="es-ES" dirty="0" err="1"/>
              <a:t>the</a:t>
            </a:r>
            <a:r>
              <a:rPr lang="es-ES" dirty="0"/>
              <a:t> flux in </a:t>
            </a:r>
            <a:r>
              <a:rPr lang="es-ES" dirty="0" err="1"/>
              <a:t>order</a:t>
            </a:r>
            <a:r>
              <a:rPr lang="es-ES" dirty="0"/>
              <a:t> </a:t>
            </a:r>
            <a:r>
              <a:rPr lang="es-ES" dirty="0" err="1"/>
              <a:t>to</a:t>
            </a:r>
            <a:r>
              <a:rPr lang="es-ES" dirty="0"/>
              <a:t> </a:t>
            </a:r>
            <a:r>
              <a:rPr lang="es-ES" dirty="0" err="1"/>
              <a:t>keep</a:t>
            </a:r>
            <a:r>
              <a:rPr lang="es-ES" dirty="0"/>
              <a:t> </a:t>
            </a:r>
            <a:r>
              <a:rPr lang="es-ES" dirty="0" err="1"/>
              <a:t>having</a:t>
            </a:r>
            <a:r>
              <a:rPr lang="es-ES" dirty="0"/>
              <a:t> a </a:t>
            </a:r>
            <a:r>
              <a:rPr lang="es-ES" dirty="0" err="1"/>
              <a:t>proper</a:t>
            </a:r>
            <a:r>
              <a:rPr lang="es-ES" dirty="0"/>
              <a:t> control </a:t>
            </a:r>
            <a:r>
              <a:rPr lang="es-ES" dirty="0" err="1"/>
              <a:t>of</a:t>
            </a:r>
            <a:r>
              <a:rPr lang="es-ES" dirty="0"/>
              <a:t> </a:t>
            </a:r>
            <a:r>
              <a:rPr lang="es-ES" dirty="0" err="1"/>
              <a:t>the</a:t>
            </a:r>
            <a:r>
              <a:rPr lang="es-ES" dirty="0"/>
              <a:t> IM. </a:t>
            </a:r>
            <a:r>
              <a:rPr lang="es-ES" dirty="0" err="1"/>
              <a:t>The</a:t>
            </a:r>
            <a:r>
              <a:rPr lang="es-ES" dirty="0"/>
              <a:t> motor </a:t>
            </a:r>
            <a:r>
              <a:rPr lang="es-ES" dirty="0" err="1"/>
              <a:t>will</a:t>
            </a:r>
            <a:r>
              <a:rPr lang="es-ES" dirty="0"/>
              <a:t> opérate in </a:t>
            </a:r>
            <a:r>
              <a:rPr lang="es-ES" dirty="0" err="1"/>
              <a:t>the</a:t>
            </a:r>
            <a:r>
              <a:rPr lang="es-ES" dirty="0"/>
              <a:t> </a:t>
            </a:r>
            <a:r>
              <a:rPr lang="es-ES" dirty="0" err="1"/>
              <a:t>field</a:t>
            </a:r>
            <a:r>
              <a:rPr lang="es-ES" dirty="0"/>
              <a:t> </a:t>
            </a:r>
            <a:r>
              <a:rPr lang="es-ES" dirty="0" err="1"/>
              <a:t>weakening</a:t>
            </a:r>
            <a:r>
              <a:rPr lang="es-ES" dirty="0"/>
              <a:t> región </a:t>
            </a:r>
            <a:r>
              <a:rPr lang="es-ES" dirty="0" err="1"/>
              <a:t>but</a:t>
            </a:r>
            <a:r>
              <a:rPr lang="es-ES" dirty="0"/>
              <a:t> </a:t>
            </a:r>
            <a:r>
              <a:rPr lang="es-ES" dirty="0" err="1"/>
              <a:t>this</a:t>
            </a:r>
            <a:r>
              <a:rPr lang="es-ES" dirty="0"/>
              <a:t> </a:t>
            </a:r>
            <a:r>
              <a:rPr lang="es-ES" dirty="0" err="1"/>
              <a:t>isnt</a:t>
            </a:r>
            <a:r>
              <a:rPr lang="es-ES" dirty="0"/>
              <a:t> </a:t>
            </a:r>
            <a:r>
              <a:rPr lang="es-ES" dirty="0" err="1"/>
              <a:t>scope</a:t>
            </a:r>
            <a:r>
              <a:rPr lang="es-ES" dirty="0"/>
              <a:t> </a:t>
            </a:r>
            <a:r>
              <a:rPr lang="es-ES" dirty="0" err="1"/>
              <a:t>od</a:t>
            </a:r>
            <a:r>
              <a:rPr lang="es-ES" dirty="0"/>
              <a:t> </a:t>
            </a:r>
            <a:r>
              <a:rPr lang="es-ES" dirty="0" err="1"/>
              <a:t>the</a:t>
            </a:r>
            <a:r>
              <a:rPr lang="es-ES" dirty="0"/>
              <a:t> Project. </a:t>
            </a:r>
          </a:p>
          <a:p>
            <a:pPr marL="171450" indent="-171450">
              <a:buFontTx/>
              <a:buChar char="-"/>
            </a:pPr>
            <a:endParaRPr lang="es-ES" dirty="0"/>
          </a:p>
          <a:p>
            <a:pPr marL="171450" indent="-171450">
              <a:buFontTx/>
              <a:buChar char="-"/>
            </a:pPr>
            <a:endParaRPr lang="en-US" dirty="0"/>
          </a:p>
        </p:txBody>
      </p:sp>
    </p:spTree>
    <p:extLst>
      <p:ext uri="{BB962C8B-B14F-4D97-AF65-F5344CB8AC3E}">
        <p14:creationId xmlns:p14="http://schemas.microsoft.com/office/powerpoint/2010/main" val="1572058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s-ES"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The transfer function is the same for the d- and q-axis which means that the current loops for both will be exactly the same.</a:t>
            </a:r>
          </a:p>
          <a:p>
            <a:r>
              <a:rPr lang="en-US" sz="1200" b="0" i="0" u="none" strike="noStrike" kern="1200" baseline="0" dirty="0">
                <a:solidFill>
                  <a:schemeClr val="tx1"/>
                </a:solidFill>
                <a:latin typeface="+mn-lt"/>
                <a:ea typeface="+mn-ea"/>
                <a:cs typeface="+mn-cs"/>
              </a:rPr>
              <a:t>- The delay appears in the system because of the digital implementation in a microcontroller. The time for sampling the measured signals in the Analog to</a:t>
            </a:r>
          </a:p>
          <a:p>
            <a:r>
              <a:rPr lang="en-US" sz="1200" b="0" i="0" u="none" strike="noStrike" kern="1200" baseline="0" dirty="0">
                <a:solidFill>
                  <a:schemeClr val="tx1"/>
                </a:solidFill>
                <a:latin typeface="+mn-lt"/>
                <a:ea typeface="+mn-ea"/>
                <a:cs typeface="+mn-cs"/>
              </a:rPr>
              <a:t>Digital Converter (ADC) and the time it takes to perform the control algorithm have to be taken into account. The time delay was reduced as much as possible while programming the microcontroller achieving a total time delay of half a switching period (Td  0.5Ts).</a:t>
            </a:r>
          </a:p>
          <a:p>
            <a:pPr marL="171450" indent="-171450">
              <a:buFontTx/>
              <a:buChar char="-"/>
            </a:pPr>
            <a:r>
              <a:rPr lang="en-US" sz="1200" b="0" i="0" u="none" strike="noStrike" kern="1200" baseline="0" dirty="0">
                <a:solidFill>
                  <a:schemeClr val="tx1"/>
                </a:solidFill>
                <a:latin typeface="+mn-lt"/>
                <a:ea typeface="+mn-ea"/>
                <a:cs typeface="+mn-cs"/>
              </a:rPr>
              <a:t>The requirement </a:t>
            </a:r>
            <a:r>
              <a:rPr lang="en-US" sz="1200" b="0" i="0" u="none" strike="noStrike" kern="1200" baseline="0" dirty="0" err="1">
                <a:solidFill>
                  <a:schemeClr val="tx1"/>
                </a:solidFill>
                <a:latin typeface="+mn-lt"/>
                <a:ea typeface="+mn-ea"/>
                <a:cs typeface="+mn-cs"/>
              </a:rPr>
              <a:t>fot</a:t>
            </a:r>
            <a:r>
              <a:rPr lang="en-US" sz="1200" b="0" i="0" u="none" strike="noStrike" kern="1200" baseline="0" dirty="0">
                <a:solidFill>
                  <a:schemeClr val="tx1"/>
                </a:solidFill>
                <a:latin typeface="+mn-lt"/>
                <a:ea typeface="+mn-ea"/>
                <a:cs typeface="+mn-cs"/>
              </a:rPr>
              <a:t> the controller is that the bandwidth should be 500Hz then applying the zero-pole </a:t>
            </a:r>
            <a:r>
              <a:rPr lang="en-US" sz="1200" b="0" i="0" u="none" strike="noStrike" kern="1200" baseline="0" dirty="0" err="1">
                <a:solidFill>
                  <a:schemeClr val="tx1"/>
                </a:solidFill>
                <a:latin typeface="+mn-lt"/>
                <a:ea typeface="+mn-ea"/>
                <a:cs typeface="+mn-cs"/>
              </a:rPr>
              <a:t>cancellatio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nmethod</a:t>
            </a:r>
            <a:r>
              <a:rPr lang="en-US" sz="1200" b="0" i="0" u="none" strike="noStrike" kern="1200" baseline="0" dirty="0">
                <a:solidFill>
                  <a:schemeClr val="tx1"/>
                </a:solidFill>
                <a:latin typeface="+mn-lt"/>
                <a:ea typeface="+mn-ea"/>
                <a:cs typeface="+mn-cs"/>
              </a:rPr>
              <a:t>, which consist on placing the controllers zero to cancel the plant’s pole, the Ki is obtain as a </a:t>
            </a:r>
            <a:r>
              <a:rPr lang="en-US" sz="1200" b="0" i="0" u="none" strike="noStrike" kern="1200" baseline="0" dirty="0" err="1">
                <a:solidFill>
                  <a:schemeClr val="tx1"/>
                </a:solidFill>
                <a:latin typeface="+mn-lt"/>
                <a:ea typeface="+mn-ea"/>
                <a:cs typeface="+mn-cs"/>
              </a:rPr>
              <a:t>fiunction</a:t>
            </a:r>
            <a:r>
              <a:rPr lang="en-US" sz="1200" b="0" i="0" u="none" strike="noStrike" kern="1200" baseline="0" dirty="0">
                <a:solidFill>
                  <a:schemeClr val="tx1"/>
                </a:solidFill>
                <a:latin typeface="+mn-lt"/>
                <a:ea typeface="+mn-ea"/>
                <a:cs typeface="+mn-cs"/>
              </a:rPr>
              <a:t> of motor parameters and </a:t>
            </a:r>
            <a:r>
              <a:rPr lang="en-US" sz="1200" b="0" i="0" u="none" strike="noStrike" kern="1200" baseline="0" dirty="0" err="1">
                <a:solidFill>
                  <a:schemeClr val="tx1"/>
                </a:solidFill>
                <a:latin typeface="+mn-lt"/>
                <a:ea typeface="+mn-ea"/>
                <a:cs typeface="+mn-cs"/>
              </a:rPr>
              <a:t>Kp</a:t>
            </a:r>
            <a:r>
              <a:rPr lang="en-US" sz="1200" b="0" i="0" u="none" strike="noStrike" kern="1200" baseline="0" dirty="0">
                <a:solidFill>
                  <a:schemeClr val="tx1"/>
                </a:solidFill>
                <a:latin typeface="+mn-lt"/>
                <a:ea typeface="+mn-ea"/>
                <a:cs typeface="+mn-cs"/>
              </a:rPr>
              <a:t>. </a:t>
            </a:r>
          </a:p>
          <a:p>
            <a:pPr marL="0" indent="0">
              <a:buFontTx/>
              <a:buNone/>
            </a:pPr>
            <a:endParaRPr lang="es-ES" dirty="0"/>
          </a:p>
        </p:txBody>
      </p:sp>
    </p:spTree>
    <p:extLst>
      <p:ext uri="{BB962C8B-B14F-4D97-AF65-F5344CB8AC3E}">
        <p14:creationId xmlns:p14="http://schemas.microsoft.com/office/powerpoint/2010/main" val="30290111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05581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The outer speed loop is governed by the mechanical equation of the induction machine</a:t>
            </a:r>
          </a:p>
          <a:p>
            <a:pPr marL="171450" indent="-171450">
              <a:buFontTx/>
              <a:buChar char="-"/>
            </a:pPr>
            <a:r>
              <a:rPr lang="en-US" sz="1200" b="0" i="0" u="none" strike="noStrike" kern="1200" baseline="0" dirty="0">
                <a:solidFill>
                  <a:schemeClr val="tx1"/>
                </a:solidFill>
                <a:latin typeface="+mn-lt"/>
                <a:ea typeface="+mn-ea"/>
                <a:cs typeface="+mn-cs"/>
              </a:rPr>
              <a:t>The closed loop transfer function of the current controller can be reduced to a first order transfer function because the outer speed loop is much slower than the inner loop.</a:t>
            </a:r>
          </a:p>
          <a:p>
            <a:pPr marL="171450" indent="-171450">
              <a:buFontTx/>
              <a:buChar char="-"/>
            </a:pPr>
            <a:r>
              <a:rPr lang="en-US" sz="1200" b="0" i="0" u="none" strike="noStrike" kern="1200" baseline="0" dirty="0">
                <a:solidFill>
                  <a:schemeClr val="tx1"/>
                </a:solidFill>
                <a:latin typeface="+mn-lt"/>
                <a:ea typeface="+mn-ea"/>
                <a:cs typeface="+mn-cs"/>
              </a:rPr>
              <a:t>Following the same zero-pole cancellation technique, as done during the design of the current PI controllers, the zero is selected to cancel the induction machine’s pole.</a:t>
            </a:r>
          </a:p>
          <a:p>
            <a:pPr marL="171450" indent="-171450">
              <a:buFontTx/>
              <a:buChar char="-"/>
            </a:pPr>
            <a:endParaRPr lang="es-ES" sz="1200" b="0" i="0" u="none" strike="noStrike" kern="1200" baseline="0" dirty="0">
              <a:solidFill>
                <a:schemeClr val="tx1"/>
              </a:solidFill>
              <a:latin typeface="+mn-lt"/>
              <a:ea typeface="+mn-ea"/>
              <a:cs typeface="+mn-cs"/>
            </a:endParaRPr>
          </a:p>
          <a:p>
            <a:pPr marL="171450" indent="-171450">
              <a:buFontTx/>
              <a:buChar char="-"/>
            </a:pPr>
            <a:endParaRPr lang="en-US" sz="1200" b="0" i="0" u="none" strike="noStrike" kern="1200" baseline="0" dirty="0">
              <a:solidFill>
                <a:schemeClr val="tx1"/>
              </a:solidFill>
              <a:latin typeface="+mn-lt"/>
              <a:ea typeface="+mn-ea"/>
              <a:cs typeface="+mn-cs"/>
            </a:endParaRPr>
          </a:p>
          <a:p>
            <a:pPr marL="171450" indent="-171450">
              <a:buFontTx/>
              <a:buChar char="-"/>
            </a:pPr>
            <a:endParaRPr lang="en-US" sz="1200" b="0" i="0" u="none" strike="noStrike" kern="1200" baseline="0" dirty="0">
              <a:solidFill>
                <a:schemeClr val="tx1"/>
              </a:solidFill>
              <a:latin typeface="+mn-lt"/>
              <a:ea typeface="+mn-ea"/>
              <a:cs typeface="+mn-cs"/>
            </a:endParaRPr>
          </a:p>
          <a:p>
            <a:pPr marL="171450" indent="-171450">
              <a:buFontTx/>
              <a:buChar char="-"/>
            </a:pPr>
            <a:endParaRPr lang="en-US" dirty="0"/>
          </a:p>
        </p:txBody>
      </p:sp>
    </p:spTree>
    <p:extLst>
      <p:ext uri="{BB962C8B-B14F-4D97-AF65-F5344CB8AC3E}">
        <p14:creationId xmlns:p14="http://schemas.microsoft.com/office/powerpoint/2010/main" val="32098887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42283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Tree>
    <p:extLst>
      <p:ext uri="{BB962C8B-B14F-4D97-AF65-F5344CB8AC3E}">
        <p14:creationId xmlns:p14="http://schemas.microsoft.com/office/powerpoint/2010/main" val="9735190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9643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804516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58099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91956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n-US" dirty="0"/>
              <a:t>Motivation</a:t>
            </a:r>
          </a:p>
          <a:p>
            <a:pPr marL="171450" indent="-171450">
              <a:buFontTx/>
              <a:buChar char="-"/>
            </a:pPr>
            <a:r>
              <a:rPr lang="en-US" dirty="0"/>
              <a:t>Existing problems</a:t>
            </a:r>
          </a:p>
          <a:p>
            <a:pPr marL="171450" indent="-171450">
              <a:buFontTx/>
              <a:buChar char="-"/>
            </a:pPr>
            <a:r>
              <a:rPr lang="en-US" dirty="0"/>
              <a:t>What is a MIC</a:t>
            </a:r>
          </a:p>
          <a:p>
            <a:pPr marL="171450" indent="-171450">
              <a:buFontTx/>
              <a:buChar char="-"/>
            </a:pPr>
            <a:r>
              <a:rPr lang="en-US" dirty="0"/>
              <a:t>Why a MIC</a:t>
            </a:r>
          </a:p>
          <a:p>
            <a:pPr marL="171450" indent="-171450">
              <a:buFontTx/>
              <a:buChar char="-"/>
            </a:pPr>
            <a:r>
              <a:rPr lang="en-US" dirty="0"/>
              <a:t>Problem statement</a:t>
            </a:r>
          </a:p>
        </p:txBody>
      </p:sp>
    </p:spTree>
    <p:extLst>
      <p:ext uri="{BB962C8B-B14F-4D97-AF65-F5344CB8AC3E}">
        <p14:creationId xmlns:p14="http://schemas.microsoft.com/office/powerpoint/2010/main" val="18116632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6654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58325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99528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96073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8328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n-US" dirty="0"/>
              <a:t>Motivation</a:t>
            </a:r>
          </a:p>
          <a:p>
            <a:pPr marL="171450" indent="-171450">
              <a:buFontTx/>
              <a:buChar char="-"/>
            </a:pPr>
            <a:r>
              <a:rPr lang="en-US" dirty="0"/>
              <a:t>Existing problems</a:t>
            </a:r>
          </a:p>
          <a:p>
            <a:pPr marL="171450" indent="-171450">
              <a:buFontTx/>
              <a:buChar char="-"/>
            </a:pPr>
            <a:r>
              <a:rPr lang="en-US" dirty="0"/>
              <a:t>What is a MIC</a:t>
            </a:r>
          </a:p>
          <a:p>
            <a:pPr marL="171450" indent="-171450">
              <a:buFontTx/>
              <a:buChar char="-"/>
            </a:pPr>
            <a:r>
              <a:rPr lang="en-US" dirty="0"/>
              <a:t>Why a MIC</a:t>
            </a:r>
          </a:p>
          <a:p>
            <a:pPr marL="171450" indent="-171450">
              <a:buFontTx/>
              <a:buChar char="-"/>
            </a:pPr>
            <a:r>
              <a:rPr lang="en-US" dirty="0"/>
              <a:t>Problem statement</a:t>
            </a:r>
          </a:p>
        </p:txBody>
      </p:sp>
    </p:spTree>
    <p:extLst>
      <p:ext uri="{BB962C8B-B14F-4D97-AF65-F5344CB8AC3E}">
        <p14:creationId xmlns:p14="http://schemas.microsoft.com/office/powerpoint/2010/main" val="37426079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25706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897889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91956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228600" indent="-228600">
              <a:buAutoNum type="arabicPeriod"/>
            </a:pPr>
            <a:r>
              <a:rPr lang="da-DK" dirty="0" err="1"/>
              <a:t>Calculate</a:t>
            </a:r>
            <a:r>
              <a:rPr lang="da-DK" dirty="0"/>
              <a:t> position from </a:t>
            </a:r>
            <a:r>
              <a:rPr lang="da-DK" dirty="0" err="1"/>
              <a:t>amount</a:t>
            </a:r>
            <a:r>
              <a:rPr lang="da-DK" dirty="0"/>
              <a:t> of pulses </a:t>
            </a:r>
            <a:r>
              <a:rPr lang="da-DK" dirty="0" err="1"/>
              <a:t>received</a:t>
            </a:r>
            <a:endParaRPr lang="da-DK" dirty="0"/>
          </a:p>
          <a:p>
            <a:pPr marL="228600" indent="-228600">
              <a:buAutoNum type="arabicPeriod"/>
            </a:pPr>
            <a:r>
              <a:rPr lang="da-DK" dirty="0" err="1"/>
              <a:t>Calculate</a:t>
            </a:r>
            <a:r>
              <a:rPr lang="da-DK" dirty="0"/>
              <a:t> speed from the position </a:t>
            </a:r>
            <a:r>
              <a:rPr lang="da-DK" dirty="0" err="1"/>
              <a:t>change</a:t>
            </a:r>
            <a:r>
              <a:rPr lang="da-DK" dirty="0"/>
              <a:t> </a:t>
            </a:r>
            <a:r>
              <a:rPr lang="da-DK" dirty="0" err="1"/>
              <a:t>every</a:t>
            </a:r>
            <a:r>
              <a:rPr lang="da-DK" dirty="0"/>
              <a:t> 30 </a:t>
            </a:r>
            <a:r>
              <a:rPr lang="da-DK" dirty="0" err="1"/>
              <a:t>electrical</a:t>
            </a:r>
            <a:r>
              <a:rPr lang="da-DK" dirty="0"/>
              <a:t> </a:t>
            </a:r>
            <a:r>
              <a:rPr lang="da-DK" dirty="0" err="1"/>
              <a:t>degrees</a:t>
            </a:r>
            <a:r>
              <a:rPr lang="da-DK" dirty="0"/>
              <a:t> or </a:t>
            </a:r>
            <a:r>
              <a:rPr lang="da-DK" dirty="0" err="1"/>
              <a:t>within</a:t>
            </a:r>
            <a:r>
              <a:rPr lang="da-DK" dirty="0"/>
              <a:t> a </a:t>
            </a:r>
            <a:r>
              <a:rPr lang="da-DK" dirty="0" err="1"/>
              <a:t>specified</a:t>
            </a:r>
            <a:r>
              <a:rPr lang="da-DK" dirty="0"/>
              <a:t> time </a:t>
            </a:r>
            <a:r>
              <a:rPr lang="da-DK" dirty="0" err="1"/>
              <a:t>period</a:t>
            </a:r>
            <a:r>
              <a:rPr lang="da-DK" dirty="0"/>
              <a:t> (If speed is </a:t>
            </a:r>
            <a:r>
              <a:rPr lang="da-DK" dirty="0" err="1"/>
              <a:t>slow</a:t>
            </a:r>
            <a:r>
              <a:rPr lang="da-DK" dirty="0"/>
              <a:t>)</a:t>
            </a:r>
          </a:p>
          <a:p>
            <a:pPr marL="228600" indent="-228600">
              <a:buAutoNum type="arabicPeriod"/>
            </a:pPr>
            <a:r>
              <a:rPr lang="da-DK" dirty="0"/>
              <a:t>Slip speed is </a:t>
            </a:r>
            <a:r>
              <a:rPr lang="da-DK" dirty="0" err="1"/>
              <a:t>estimated</a:t>
            </a:r>
            <a:r>
              <a:rPr lang="da-DK" dirty="0"/>
              <a:t> from Machine parameters and </a:t>
            </a:r>
            <a:r>
              <a:rPr lang="da-DK" dirty="0" err="1"/>
              <a:t>dq-current</a:t>
            </a:r>
            <a:r>
              <a:rPr lang="da-DK" dirty="0"/>
              <a:t> references</a:t>
            </a:r>
          </a:p>
          <a:p>
            <a:pPr marL="228600" indent="-228600">
              <a:buAutoNum type="arabicPeriod"/>
            </a:pPr>
            <a:r>
              <a:rPr lang="da-DK" dirty="0"/>
              <a:t>Rotor flux speed is </a:t>
            </a:r>
            <a:r>
              <a:rPr lang="da-DK" dirty="0" err="1"/>
              <a:t>found</a:t>
            </a:r>
            <a:r>
              <a:rPr lang="da-DK" dirty="0"/>
              <a:t> by </a:t>
            </a:r>
            <a:r>
              <a:rPr lang="da-DK" dirty="0" err="1"/>
              <a:t>adding</a:t>
            </a:r>
            <a:r>
              <a:rPr lang="da-DK" dirty="0"/>
              <a:t> the </a:t>
            </a:r>
            <a:r>
              <a:rPr lang="da-DK" dirty="0" err="1"/>
              <a:t>shaft</a:t>
            </a:r>
            <a:r>
              <a:rPr lang="da-DK" dirty="0"/>
              <a:t> speed and the slip speed.</a:t>
            </a:r>
          </a:p>
          <a:p>
            <a:pPr marL="228600" indent="-228600">
              <a:buAutoNum type="arabicPeriod"/>
            </a:pPr>
            <a:r>
              <a:rPr lang="da-DK" dirty="0"/>
              <a:t>Integrated to </a:t>
            </a:r>
            <a:r>
              <a:rPr lang="da-DK" dirty="0" err="1"/>
              <a:t>optain</a:t>
            </a:r>
            <a:r>
              <a:rPr lang="da-DK" dirty="0"/>
              <a:t> </a:t>
            </a:r>
            <a:r>
              <a:rPr lang="da-DK" dirty="0" err="1"/>
              <a:t>estimated</a:t>
            </a:r>
            <a:r>
              <a:rPr lang="da-DK" dirty="0"/>
              <a:t> flux position, </a:t>
            </a:r>
            <a:r>
              <a:rPr lang="da-DK" dirty="0" err="1"/>
              <a:t>used</a:t>
            </a:r>
            <a:r>
              <a:rPr lang="da-DK" dirty="0"/>
              <a:t> for reference frame transformations</a:t>
            </a:r>
            <a:endParaRPr lang="en-US" dirty="0"/>
          </a:p>
        </p:txBody>
      </p:sp>
    </p:spTree>
    <p:extLst>
      <p:ext uri="{BB962C8B-B14F-4D97-AF65-F5344CB8AC3E}">
        <p14:creationId xmlns:p14="http://schemas.microsoft.com/office/powerpoint/2010/main" val="5034885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126260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indent="0">
              <a:buNone/>
            </a:pPr>
            <a:endParaRPr lang="en-US" dirty="0"/>
          </a:p>
        </p:txBody>
      </p:sp>
    </p:spTree>
    <p:extLst>
      <p:ext uri="{BB962C8B-B14F-4D97-AF65-F5344CB8AC3E}">
        <p14:creationId xmlns:p14="http://schemas.microsoft.com/office/powerpoint/2010/main" val="2537739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89903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endParaRPr lang="en-US" dirty="0"/>
          </a:p>
        </p:txBody>
      </p:sp>
    </p:spTree>
    <p:extLst>
      <p:ext uri="{BB962C8B-B14F-4D97-AF65-F5344CB8AC3E}">
        <p14:creationId xmlns:p14="http://schemas.microsoft.com/office/powerpoint/2010/main" val="20235565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58099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en-US" dirty="0"/>
              <a:t>Simulation results are also different.</a:t>
            </a:r>
          </a:p>
          <a:p>
            <a:pPr marL="171450" indent="-171450">
              <a:buFontTx/>
              <a:buChar char="-"/>
            </a:pPr>
            <a:r>
              <a:rPr lang="en-US" dirty="0"/>
              <a:t>Mechanical model is completely different, which affects speed load but not torque reference due to similar RL load.</a:t>
            </a:r>
          </a:p>
          <a:p>
            <a:pPr marL="171450" indent="-171450">
              <a:buFontTx/>
              <a:buChar char="-"/>
            </a:pPr>
            <a:r>
              <a:rPr lang="en-US" dirty="0"/>
              <a:t>Mention PI parameters are different than in simulation.</a:t>
            </a:r>
          </a:p>
        </p:txBody>
      </p:sp>
    </p:spTree>
    <p:extLst>
      <p:ext uri="{BB962C8B-B14F-4D97-AF65-F5344CB8AC3E}">
        <p14:creationId xmlns:p14="http://schemas.microsoft.com/office/powerpoint/2010/main" val="1101184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646070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467445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dirty="0"/>
              <a:t>Explain the change on speed in the right</a:t>
            </a:r>
          </a:p>
        </p:txBody>
      </p:sp>
    </p:spTree>
    <p:extLst>
      <p:ext uri="{BB962C8B-B14F-4D97-AF65-F5344CB8AC3E}">
        <p14:creationId xmlns:p14="http://schemas.microsoft.com/office/powerpoint/2010/main" val="1058099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dirty="0"/>
              <a:t>Do not say real life, say tests, experimental…</a:t>
            </a:r>
          </a:p>
          <a:p>
            <a:r>
              <a:rPr lang="en-US" dirty="0"/>
              <a:t>Speed control is not quick, it’s actually slow.</a:t>
            </a:r>
          </a:p>
          <a:p>
            <a:r>
              <a:rPr lang="en-US" dirty="0"/>
              <a:t>Also talk about inertia here.</a:t>
            </a:r>
          </a:p>
          <a:p>
            <a:r>
              <a:rPr lang="en-US" dirty="0"/>
              <a:t>Not say actually and oscillations, more overshoot.</a:t>
            </a:r>
          </a:p>
          <a:p>
            <a:r>
              <a:rPr lang="en-US" dirty="0"/>
              <a:t>Steps of 25 or 50.</a:t>
            </a:r>
          </a:p>
          <a:p>
            <a:endParaRPr lang="en-US" dirty="0"/>
          </a:p>
        </p:txBody>
      </p:sp>
    </p:spTree>
    <p:extLst>
      <p:ext uri="{BB962C8B-B14F-4D97-AF65-F5344CB8AC3E}">
        <p14:creationId xmlns:p14="http://schemas.microsoft.com/office/powerpoint/2010/main" val="31439345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dirty="0"/>
              <a:t>PI error is zero at the beginning and so torque ref goes down to zero, inertia helps stabilizing.</a:t>
            </a:r>
          </a:p>
          <a:p>
            <a:r>
              <a:rPr lang="en-US" dirty="0"/>
              <a:t>GENERAL: Overview slide in the beginning.</a:t>
            </a:r>
          </a:p>
        </p:txBody>
      </p:sp>
    </p:spTree>
    <p:extLst>
      <p:ext uri="{BB962C8B-B14F-4D97-AF65-F5344CB8AC3E}">
        <p14:creationId xmlns:p14="http://schemas.microsoft.com/office/powerpoint/2010/main" val="24910595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dirty="0"/>
              <a:t>Add arrows.</a:t>
            </a:r>
          </a:p>
        </p:txBody>
      </p:sp>
    </p:spTree>
    <p:extLst>
      <p:ext uri="{BB962C8B-B14F-4D97-AF65-F5344CB8AC3E}">
        <p14:creationId xmlns:p14="http://schemas.microsoft.com/office/powerpoint/2010/main" val="4991956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dirty="0"/>
              <a:t>Add technical conclusions.</a:t>
            </a:r>
          </a:p>
          <a:p>
            <a:endParaRPr lang="en-US" dirty="0"/>
          </a:p>
          <a:p>
            <a:r>
              <a:rPr lang="en-US" dirty="0"/>
              <a:t>Change for arrows.</a:t>
            </a:r>
          </a:p>
        </p:txBody>
      </p:sp>
    </p:spTree>
    <p:extLst>
      <p:ext uri="{BB962C8B-B14F-4D97-AF65-F5344CB8AC3E}">
        <p14:creationId xmlns:p14="http://schemas.microsoft.com/office/powerpoint/2010/main" val="37301552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dirty="0"/>
              <a:t>Add technical conclusions.</a:t>
            </a:r>
          </a:p>
          <a:p>
            <a:endParaRPr lang="en-US" dirty="0"/>
          </a:p>
          <a:p>
            <a:r>
              <a:rPr lang="en-US" dirty="0"/>
              <a:t>Change for arrows.</a:t>
            </a:r>
          </a:p>
        </p:txBody>
      </p:sp>
    </p:spTree>
    <p:extLst>
      <p:ext uri="{BB962C8B-B14F-4D97-AF65-F5344CB8AC3E}">
        <p14:creationId xmlns:p14="http://schemas.microsoft.com/office/powerpoint/2010/main" val="2718541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68300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01184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13486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40971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endParaRPr lang="en-US" dirty="0"/>
          </a:p>
        </p:txBody>
      </p:sp>
    </p:spTree>
    <p:extLst>
      <p:ext uri="{BB962C8B-B14F-4D97-AF65-F5344CB8AC3E}">
        <p14:creationId xmlns:p14="http://schemas.microsoft.com/office/powerpoint/2010/main" val="4103582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AU_Forsid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5" name="Title 4"/>
          <p:cNvSpPr>
            <a:spLocks noGrp="1"/>
          </p:cNvSpPr>
          <p:nvPr>
            <p:ph type="title" hasCustomPrompt="1"/>
          </p:nvPr>
        </p:nvSpPr>
        <p:spPr>
          <a:xfrm>
            <a:off x="2441575" y="2676493"/>
            <a:ext cx="7341129" cy="1036319"/>
          </a:xfrm>
          <a:solidFill>
            <a:schemeClr val="bg1"/>
          </a:solidFill>
        </p:spPr>
        <p:txBody>
          <a:bodyPr tIns="108000" rtlCol="0"/>
          <a:lstStyle>
            <a:lvl1pPr algn="ctr">
              <a:defRPr sz="2800" baseline="0">
                <a:solidFill>
                  <a:schemeClr val="tx1"/>
                </a:solidFill>
              </a:defRPr>
            </a:lvl1pPr>
          </a:lstStyle>
          <a:p>
            <a:pPr rtl="0"/>
            <a:r>
              <a:rPr lang="en-GB"/>
              <a:t>AALBORG UNIVERSITY</a:t>
            </a:r>
            <a:br>
              <a:rPr lang="en-US" dirty="0"/>
            </a:br>
            <a:r>
              <a:rPr lang="en-GB"/>
              <a:t>HEADLINE</a:t>
            </a:r>
            <a:endParaRPr lang="en-US" dirty="0"/>
          </a:p>
        </p:txBody>
      </p:sp>
      <p:sp>
        <p:nvSpPr>
          <p:cNvPr id="3" name="Pladsholder til tekst 2"/>
          <p:cNvSpPr>
            <a:spLocks noGrp="1"/>
          </p:cNvSpPr>
          <p:nvPr>
            <p:ph type="body" sz="quarter" idx="12" hasCustomPrompt="1"/>
          </p:nvPr>
        </p:nvSpPr>
        <p:spPr>
          <a:xfrm>
            <a:off x="2441575" y="3827463"/>
            <a:ext cx="7341129" cy="412750"/>
          </a:xfrm>
          <a:solidFill>
            <a:schemeClr val="bg1"/>
          </a:solidFill>
        </p:spPr>
        <p:txBody>
          <a:bodyPr rtlCol="0">
            <a:noAutofit/>
          </a:bodyPr>
          <a:lstStyle>
            <a:lvl1pPr algn="ctr">
              <a:defRPr sz="1800" spc="300" baseline="0"/>
            </a:lvl1pPr>
          </a:lstStyle>
          <a:p>
            <a:pPr lvl="0" rtl="0"/>
            <a:r>
              <a:rPr lang="en-GB"/>
              <a:t>BY NAVN NAVNESEN</a:t>
            </a:r>
            <a:endParaRPr lang="da-DK" dirty="0"/>
          </a:p>
        </p:txBody>
      </p:sp>
      <p:grpSp>
        <p:nvGrpSpPr>
          <p:cNvPr id="30" name="Group 4"/>
          <p:cNvGrpSpPr>
            <a:grpSpLocks noChangeAspect="1"/>
          </p:cNvGrpSpPr>
          <p:nvPr userDrawn="1"/>
        </p:nvGrpSpPr>
        <p:grpSpPr bwMode="auto">
          <a:xfrm>
            <a:off x="5492750" y="5903913"/>
            <a:ext cx="1236663" cy="815975"/>
            <a:chOff x="3460" y="3719"/>
            <a:chExt cx="779" cy="514"/>
          </a:xfrm>
        </p:grpSpPr>
        <p:sp>
          <p:nvSpPr>
            <p:cNvPr id="31"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5"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llede venst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‹Nº›</a:t>
            </a:fld>
            <a:endParaRPr lang="en-US" dirty="0"/>
          </a:p>
        </p:txBody>
      </p:sp>
      <p:sp>
        <p:nvSpPr>
          <p:cNvPr id="5" name="Picture Placeholder 4"/>
          <p:cNvSpPr>
            <a:spLocks noGrp="1"/>
          </p:cNvSpPr>
          <p:nvPr>
            <p:ph type="pic" sz="quarter" idx="11" hasCustomPrompt="1"/>
          </p:nvPr>
        </p:nvSpPr>
        <p:spPr>
          <a:xfrm>
            <a:off x="-1" y="0"/>
            <a:ext cx="7427914"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6" name="Title 4"/>
          <p:cNvSpPr>
            <a:spLocks noGrp="1"/>
          </p:cNvSpPr>
          <p:nvPr>
            <p:ph type="title" hasCustomPrompt="1"/>
          </p:nvPr>
        </p:nvSpPr>
        <p:spPr>
          <a:xfrm>
            <a:off x="8031879" y="957753"/>
            <a:ext cx="3588621" cy="1272251"/>
          </a:xfrm>
        </p:spPr>
        <p:txBody>
          <a:bodyPr rtlCol="0"/>
          <a:lstStyle>
            <a:lvl1pPr>
              <a:defRPr sz="3600"/>
            </a:lvl1pPr>
          </a:lstStyle>
          <a:p>
            <a:pPr rtl="0"/>
            <a:r>
              <a:rPr lang="en-GB"/>
              <a:t>CLICK TO EDIT TITLE</a:t>
            </a:r>
            <a:endParaRPr lang="en-US" dirty="0"/>
          </a:p>
        </p:txBody>
      </p:sp>
      <p:sp>
        <p:nvSpPr>
          <p:cNvPr id="7" name="Pladsholder til tekst 3"/>
          <p:cNvSpPr>
            <a:spLocks noGrp="1"/>
          </p:cNvSpPr>
          <p:nvPr>
            <p:ph type="body" sz="quarter" idx="12" hasCustomPrompt="1"/>
          </p:nvPr>
        </p:nvSpPr>
        <p:spPr>
          <a:xfrm>
            <a:off x="8031879" y="2584598"/>
            <a:ext cx="3588621" cy="3500008"/>
          </a:xfrm>
        </p:spPr>
        <p:txBody>
          <a:bodyPr rtlCol="0"/>
          <a:lstStyle>
            <a:lvl1pPr marL="285750" indent="-285750">
              <a:lnSpc>
                <a:spcPct val="100000"/>
              </a:lnSpc>
              <a:spcBef>
                <a:spcPts val="600"/>
              </a:spcBef>
              <a:buFontTx/>
              <a:buBlip>
                <a:blip r:embed="rId2"/>
              </a:buBlip>
              <a:defRPr sz="1600" baseline="0"/>
            </a:lvl1pPr>
          </a:lstStyle>
          <a:p>
            <a:pPr lvl="0" rtl="0"/>
            <a:r>
              <a:rPr lang="en-GB"/>
              <a:t>Insert bullets</a:t>
            </a:r>
            <a:endParaRPr lang="da-DK" dirty="0"/>
          </a:p>
          <a:p>
            <a:pPr lvl="0" rtl="0"/>
            <a:endParaRPr lang="da-DK" dirty="0"/>
          </a:p>
          <a:p>
            <a:pPr lvl="0" rtl="0"/>
            <a:endParaRPr lang="da-DK" dirty="0"/>
          </a:p>
        </p:txBody>
      </p:sp>
      <p:grpSp>
        <p:nvGrpSpPr>
          <p:cNvPr id="8" name="Gruppe 7"/>
          <p:cNvGrpSpPr/>
          <p:nvPr userDrawn="1"/>
        </p:nvGrpSpPr>
        <p:grpSpPr>
          <a:xfrm>
            <a:off x="7427913" y="1288619"/>
            <a:ext cx="405154"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grpSp>
    </p:spTree>
    <p:extLst>
      <p:ext uri="{BB962C8B-B14F-4D97-AF65-F5344CB8AC3E}">
        <p14:creationId xmlns:p14="http://schemas.microsoft.com/office/powerpoint/2010/main" val="1468601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‹Nº›</a:t>
            </a:fld>
            <a:endParaRPr lang="en-US" dirty="0"/>
          </a:p>
        </p:txBody>
      </p:sp>
      <p:sp>
        <p:nvSpPr>
          <p:cNvPr id="9" name="Picture Placeholder 4"/>
          <p:cNvSpPr>
            <a:spLocks noGrp="1"/>
          </p:cNvSpPr>
          <p:nvPr>
            <p:ph type="pic" sz="quarter" idx="14" hasCustomPrompt="1"/>
          </p:nvPr>
        </p:nvSpPr>
        <p:spPr>
          <a:xfrm>
            <a:off x="7427912" y="3492500"/>
            <a:ext cx="4764087" cy="3360132"/>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10" name="Title 4"/>
          <p:cNvSpPr>
            <a:spLocks noGrp="1"/>
          </p:cNvSpPr>
          <p:nvPr>
            <p:ph type="title" hasCustomPrompt="1"/>
          </p:nvPr>
        </p:nvSpPr>
        <p:spPr>
          <a:xfrm>
            <a:off x="587375" y="357948"/>
            <a:ext cx="4229100" cy="1486727"/>
          </a:xfrm>
        </p:spPr>
        <p:txBody>
          <a:bodyPr rtlCol="0"/>
          <a:lstStyle>
            <a:lvl1pPr>
              <a:defRPr sz="3600"/>
            </a:lvl1pPr>
          </a:lstStyle>
          <a:p>
            <a:pPr rtl="0"/>
            <a:r>
              <a:rPr lang="en-GB"/>
              <a:t>CLICK TO EDIT TITLE</a:t>
            </a:r>
            <a:endParaRPr lang="en-US" dirty="0"/>
          </a:p>
        </p:txBody>
      </p:sp>
      <p:sp>
        <p:nvSpPr>
          <p:cNvPr id="7" name="Pladsholder til tekst 3"/>
          <p:cNvSpPr>
            <a:spLocks noGrp="1"/>
          </p:cNvSpPr>
          <p:nvPr>
            <p:ph type="body" sz="quarter" idx="15" hasCustomPrompt="1"/>
          </p:nvPr>
        </p:nvSpPr>
        <p:spPr>
          <a:xfrm>
            <a:off x="587375" y="2127154"/>
            <a:ext cx="4229100" cy="3575409"/>
          </a:xfrm>
        </p:spPr>
        <p:txBody>
          <a:bodyPr rtlCol="0"/>
          <a:lstStyle>
            <a:lvl1pPr marL="285750" indent="-285750">
              <a:lnSpc>
                <a:spcPct val="100000"/>
              </a:lnSpc>
              <a:spcBef>
                <a:spcPts val="600"/>
              </a:spcBef>
              <a:buFontTx/>
              <a:buBlip>
                <a:blip r:embed="rId2"/>
              </a:buBlip>
              <a:defRPr sz="1600" baseline="0"/>
            </a:lvl1pPr>
          </a:lstStyle>
          <a:p>
            <a:pPr lvl="0" rtl="0"/>
            <a:r>
              <a:rPr lang="en-GB"/>
              <a:t>Insert bullets</a:t>
            </a:r>
            <a:endParaRPr lang="da-DK" dirty="0"/>
          </a:p>
          <a:p>
            <a:pPr lvl="0" rtl="0"/>
            <a:endParaRPr lang="da-DK" dirty="0"/>
          </a:p>
          <a:p>
            <a:pPr lvl="0" rtl="0"/>
            <a:endParaRPr lang="da-DK" dirty="0"/>
          </a:p>
        </p:txBody>
      </p:sp>
      <p:sp>
        <p:nvSpPr>
          <p:cNvPr id="11" name="Picture Placeholder 4"/>
          <p:cNvSpPr>
            <a:spLocks noGrp="1"/>
          </p:cNvSpPr>
          <p:nvPr>
            <p:ph type="pic" sz="quarter" idx="16" hasCustomPrompt="1"/>
          </p:nvPr>
        </p:nvSpPr>
        <p:spPr>
          <a:xfrm>
            <a:off x="7427912" y="0"/>
            <a:ext cx="4764087" cy="3360132"/>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Tree>
    <p:extLst>
      <p:ext uri="{BB962C8B-B14F-4D97-AF65-F5344CB8AC3E}">
        <p14:creationId xmlns:p14="http://schemas.microsoft.com/office/powerpoint/2010/main" val="6119794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lt 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‹Nº›</a:t>
            </a:fld>
            <a:endParaRPr lang="en-US" dirty="0"/>
          </a:p>
        </p:txBody>
      </p:sp>
      <p:grpSp>
        <p:nvGrpSpPr>
          <p:cNvPr id="5" name="Gruppe 4"/>
          <p:cNvGrpSpPr/>
          <p:nvPr userDrawn="1"/>
        </p:nvGrpSpPr>
        <p:grpSpPr>
          <a:xfrm>
            <a:off x="-3502" y="657225"/>
            <a:ext cx="405154" cy="1182460"/>
            <a:chOff x="320675" y="2816225"/>
            <a:chExt cx="350838" cy="1023938"/>
          </a:xfrm>
          <a:solidFill>
            <a:schemeClr val="tx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grpSp>
      <p:sp>
        <p:nvSpPr>
          <p:cNvPr id="25" name="Title 4"/>
          <p:cNvSpPr>
            <a:spLocks noGrp="1"/>
          </p:cNvSpPr>
          <p:nvPr>
            <p:ph type="title" hasCustomPrompt="1"/>
          </p:nvPr>
        </p:nvSpPr>
        <p:spPr>
          <a:xfrm>
            <a:off x="587375" y="357948"/>
            <a:ext cx="4229100" cy="1486727"/>
          </a:xfrm>
        </p:spPr>
        <p:txBody>
          <a:bodyPr rtlCol="0"/>
          <a:lstStyle>
            <a:lvl1pPr>
              <a:defRPr sz="3600"/>
            </a:lvl1pPr>
          </a:lstStyle>
          <a:p>
            <a:pPr rtl="0"/>
            <a:r>
              <a:rPr lang="en-GB"/>
              <a:t>CLICK TO EDIT TITLE</a:t>
            </a:r>
            <a:endParaRPr lang="en-US" dirty="0"/>
          </a:p>
        </p:txBody>
      </p:sp>
    </p:spTree>
    <p:extLst>
      <p:ext uri="{BB962C8B-B14F-4D97-AF65-F5344CB8AC3E}">
        <p14:creationId xmlns:p14="http://schemas.microsoft.com/office/powerpoint/2010/main" val="4730752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Helt blank">
    <p:spTree>
      <p:nvGrpSpPr>
        <p:cNvPr id="1" name=""/>
        <p:cNvGrpSpPr/>
        <p:nvPr/>
      </p:nvGrpSpPr>
      <p:grpSpPr>
        <a:xfrm>
          <a:off x="0" y="0"/>
          <a:ext cx="0" cy="0"/>
          <a:chOff x="0" y="0"/>
          <a:chExt cx="0" cy="0"/>
        </a:xfrm>
      </p:grpSpPr>
      <p:sp>
        <p:nvSpPr>
          <p:cNvPr id="26" name="Rectangle 6"/>
          <p:cNvSpPr/>
          <p:nvPr userDrawn="1"/>
        </p:nvSpPr>
        <p:spPr>
          <a:xfrm>
            <a:off x="7427913" y="0"/>
            <a:ext cx="476408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28" name="Pladsholder til tekst 3"/>
          <p:cNvSpPr>
            <a:spLocks noGrp="1"/>
          </p:cNvSpPr>
          <p:nvPr>
            <p:ph type="body" sz="quarter" idx="17" hasCustomPrompt="1"/>
          </p:nvPr>
        </p:nvSpPr>
        <p:spPr>
          <a:xfrm>
            <a:off x="8027662" y="2804344"/>
            <a:ext cx="3592838" cy="3222624"/>
          </a:xfrm>
        </p:spPr>
        <p:txBody>
          <a:bodyPr rtlCol="0"/>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a:t>Insert text here</a:t>
            </a:r>
            <a:endParaRPr lang="da-DK" dirty="0"/>
          </a:p>
        </p:txBody>
      </p:sp>
      <p:sp>
        <p:nvSpPr>
          <p:cNvPr id="3" name="Slide Number Placeholder 2"/>
          <p:cNvSpPr>
            <a:spLocks noGrp="1"/>
          </p:cNvSpPr>
          <p:nvPr>
            <p:ph type="sldNum" sz="quarter" idx="10"/>
          </p:nvPr>
        </p:nvSpPr>
        <p:spPr/>
        <p:txBody>
          <a:bodyPr rtlCol="0"/>
          <a:lstStyle>
            <a:lvl1pPr>
              <a:defRPr>
                <a:solidFill>
                  <a:schemeClr val="bg1">
                    <a:alpha val="70000"/>
                  </a:schemeClr>
                </a:solidFill>
              </a:defRPr>
            </a:lvl1pPr>
          </a:lstStyle>
          <a:p>
            <a:pPr rtl="0"/>
            <a:fld id="{D8D877B3-D348-4611-9BDB-C5374591D951}" type="slidenum">
              <a:rPr lang="en-US" smtClean="0"/>
              <a:pPr rtl="0"/>
              <a:t>‹Nº›</a:t>
            </a:fld>
            <a:endParaRPr lang="en-US" dirty="0"/>
          </a:p>
        </p:txBody>
      </p:sp>
      <p:grpSp>
        <p:nvGrpSpPr>
          <p:cNvPr id="5" name="Gruppe 4"/>
          <p:cNvGrpSpPr/>
          <p:nvPr userDrawn="1"/>
        </p:nvGrpSpPr>
        <p:grpSpPr>
          <a:xfrm>
            <a:off x="7427914" y="1288619"/>
            <a:ext cx="405154" cy="1182460"/>
            <a:chOff x="320675" y="2816225"/>
            <a:chExt cx="350838" cy="1023938"/>
          </a:xfrm>
          <a:solidFill>
            <a:schemeClr val="bg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grpSp>
      <p:sp>
        <p:nvSpPr>
          <p:cNvPr id="53" name="Title 4"/>
          <p:cNvSpPr>
            <a:spLocks noGrp="1"/>
          </p:cNvSpPr>
          <p:nvPr>
            <p:ph type="title" hasCustomPrompt="1"/>
          </p:nvPr>
        </p:nvSpPr>
        <p:spPr>
          <a:xfrm>
            <a:off x="8027664" y="943460"/>
            <a:ext cx="3592836" cy="1621619"/>
          </a:xfrm>
        </p:spPr>
        <p:txBody>
          <a:bodyPr rtlCol="0"/>
          <a:lstStyle>
            <a:lvl1pPr>
              <a:defRPr sz="3600">
                <a:solidFill>
                  <a:schemeClr val="bg1"/>
                </a:solidFill>
              </a:defRPr>
            </a:lvl1pPr>
          </a:lstStyle>
          <a:p>
            <a:pPr rtl="0"/>
            <a:r>
              <a:rPr lang="en-GB"/>
              <a:t>CLICK TO EDIT TITLE</a:t>
            </a:r>
            <a:endParaRPr lang="en-US" dirty="0"/>
          </a:p>
        </p:txBody>
      </p:sp>
      <p:grpSp>
        <p:nvGrpSpPr>
          <p:cNvPr id="54" name="Group 4"/>
          <p:cNvGrpSpPr>
            <a:grpSpLocks noChangeAspect="1"/>
          </p:cNvGrpSpPr>
          <p:nvPr userDrawn="1"/>
        </p:nvGrpSpPr>
        <p:grpSpPr bwMode="auto">
          <a:xfrm>
            <a:off x="5492750" y="5903913"/>
            <a:ext cx="1236663" cy="815975"/>
            <a:chOff x="3460" y="3719"/>
            <a:chExt cx="779" cy="514"/>
          </a:xfrm>
        </p:grpSpPr>
        <p:sp>
          <p:nvSpPr>
            <p:cNvPr id="55"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3858436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AU_Break">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5" name="Title 4"/>
          <p:cNvSpPr>
            <a:spLocks noGrp="1"/>
          </p:cNvSpPr>
          <p:nvPr>
            <p:ph type="title" hasCustomPrompt="1"/>
          </p:nvPr>
        </p:nvSpPr>
        <p:spPr>
          <a:xfrm>
            <a:off x="2441575" y="2676493"/>
            <a:ext cx="7341129" cy="1036319"/>
          </a:xfrm>
          <a:solidFill>
            <a:schemeClr val="bg1"/>
          </a:solidFill>
        </p:spPr>
        <p:txBody>
          <a:bodyPr tIns="108000" rtlCol="0"/>
          <a:lstStyle>
            <a:lvl1pPr algn="ctr">
              <a:defRPr sz="2800" baseline="0">
                <a:solidFill>
                  <a:schemeClr val="tx1"/>
                </a:solidFill>
              </a:defRPr>
            </a:lvl1pPr>
          </a:lstStyle>
          <a:p>
            <a:pPr rtl="0"/>
            <a:r>
              <a:rPr lang="en-GB"/>
              <a:t>BREAK</a:t>
            </a:r>
            <a:br>
              <a:rPr lang="en-US" dirty="0"/>
            </a:br>
            <a:r>
              <a:rPr lang="en-GB"/>
              <a:t>HEADLINE</a:t>
            </a:r>
            <a:endParaRPr lang="en-US" dirty="0"/>
          </a:p>
        </p:txBody>
      </p:sp>
      <p:grpSp>
        <p:nvGrpSpPr>
          <p:cNvPr id="30" name="Group 4"/>
          <p:cNvGrpSpPr>
            <a:grpSpLocks noChangeAspect="1"/>
          </p:cNvGrpSpPr>
          <p:nvPr userDrawn="1"/>
        </p:nvGrpSpPr>
        <p:grpSpPr bwMode="auto">
          <a:xfrm>
            <a:off x="5492750" y="5903913"/>
            <a:ext cx="1236663" cy="815975"/>
            <a:chOff x="3460" y="3719"/>
            <a:chExt cx="779" cy="514"/>
          </a:xfrm>
        </p:grpSpPr>
        <p:sp>
          <p:nvSpPr>
            <p:cNvPr id="31"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5"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35535020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gsorden _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‹Nº›</a:t>
            </a:fld>
            <a:endParaRPr lang="en-US" dirty="0"/>
          </a:p>
        </p:txBody>
      </p:sp>
      <p:sp>
        <p:nvSpPr>
          <p:cNvPr id="5" name="Title 4"/>
          <p:cNvSpPr>
            <a:spLocks noGrp="1"/>
          </p:cNvSpPr>
          <p:nvPr>
            <p:ph type="title" hasCustomPrompt="1"/>
          </p:nvPr>
        </p:nvSpPr>
        <p:spPr>
          <a:xfrm>
            <a:off x="587374" y="370290"/>
            <a:ext cx="5108575" cy="1474385"/>
          </a:xfrm>
        </p:spPr>
        <p:txBody>
          <a:bodyPr rtlCol="0"/>
          <a:lstStyle>
            <a:lvl1pPr>
              <a:defRPr sz="3600"/>
            </a:lvl1pPr>
          </a:lstStyle>
          <a:p>
            <a:pPr rtl="0"/>
            <a:r>
              <a:rPr lang="en-GB"/>
              <a:t>CLICK TO EDIT TITLE</a:t>
            </a:r>
            <a:endParaRPr lang="en-US" dirty="0"/>
          </a:p>
        </p:txBody>
      </p:sp>
      <p:sp>
        <p:nvSpPr>
          <p:cNvPr id="13" name="Pladsholder til tekst 12"/>
          <p:cNvSpPr>
            <a:spLocks noGrp="1"/>
          </p:cNvSpPr>
          <p:nvPr>
            <p:ph type="body" sz="quarter" idx="13" hasCustomPrompt="1"/>
          </p:nvPr>
        </p:nvSpPr>
        <p:spPr>
          <a:xfrm>
            <a:off x="587375" y="2216150"/>
            <a:ext cx="5108574" cy="3419473"/>
          </a:xfrm>
        </p:spPr>
        <p:txBody>
          <a:bodyPr rtlCol="0">
            <a:normAutofit/>
          </a:bodyPr>
          <a:lstStyle>
            <a:lvl2pPr marL="285750" indent="-285750">
              <a:lnSpc>
                <a:spcPct val="120000"/>
              </a:lnSpc>
              <a:spcBef>
                <a:spcPts val="1000"/>
              </a:spcBef>
              <a:buFontTx/>
              <a:buBlip>
                <a:blip r:embed="rId2"/>
              </a:buBlip>
              <a:defRPr sz="1600" baseline="0"/>
            </a:lvl2pPr>
          </a:lstStyle>
          <a:p>
            <a:pPr lvl="1" rtl="0"/>
            <a:r>
              <a:rPr lang="en-GB"/>
              <a:t>Insert text</a:t>
            </a:r>
            <a:endParaRPr lang="da-DK" dirty="0"/>
          </a:p>
        </p:txBody>
      </p:sp>
      <p:sp>
        <p:nvSpPr>
          <p:cNvPr id="6" name="Picture Placeholder 4"/>
          <p:cNvSpPr>
            <a:spLocks noGrp="1"/>
          </p:cNvSpPr>
          <p:nvPr>
            <p:ph type="pic" sz="quarter" idx="11" hasCustomPrompt="1"/>
          </p:nvPr>
        </p:nvSpPr>
        <p:spPr>
          <a:xfrm>
            <a:off x="6096000" y="2216149"/>
            <a:ext cx="5524500" cy="3419475"/>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Tree>
    <p:extLst>
      <p:ext uri="{BB962C8B-B14F-4D97-AF65-F5344CB8AC3E}">
        <p14:creationId xmlns:p14="http://schemas.microsoft.com/office/powerpoint/2010/main" val="34787029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pPr rtl="0"/>
            <a:fld id="{D8D877B3-D348-4611-9BDB-C5374591D951}" type="slidenum">
              <a:rPr lang="en-US" smtClean="0"/>
              <a:pPr rtl="0"/>
              <a:t>‹Nº›</a:t>
            </a:fld>
            <a:endParaRPr lang="en-US" dirty="0"/>
          </a:p>
        </p:txBody>
      </p:sp>
      <p:sp>
        <p:nvSpPr>
          <p:cNvPr id="3" name="Title 4"/>
          <p:cNvSpPr>
            <a:spLocks noGrp="1"/>
          </p:cNvSpPr>
          <p:nvPr>
            <p:ph type="title" hasCustomPrompt="1"/>
          </p:nvPr>
        </p:nvSpPr>
        <p:spPr>
          <a:xfrm>
            <a:off x="587374" y="370290"/>
            <a:ext cx="5108575" cy="1474385"/>
          </a:xfrm>
        </p:spPr>
        <p:txBody>
          <a:bodyPr rtlCol="0"/>
          <a:lstStyle>
            <a:lvl1pPr>
              <a:defRPr sz="3600"/>
            </a:lvl1pPr>
          </a:lstStyle>
          <a:p>
            <a:pPr rtl="0"/>
            <a:r>
              <a:rPr lang="en-GB"/>
              <a:t>CLICK TO EDIT TITLE</a:t>
            </a:r>
            <a:endParaRPr lang="en-US" dirty="0"/>
          </a:p>
        </p:txBody>
      </p:sp>
    </p:spTree>
    <p:extLst>
      <p:ext uri="{BB962C8B-B14F-4D97-AF65-F5344CB8AC3E}">
        <p14:creationId xmlns:p14="http://schemas.microsoft.com/office/powerpoint/2010/main" val="252126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‹Nº›</a:t>
            </a:fld>
            <a:endParaRPr lang="en-US" dirty="0"/>
          </a:p>
        </p:txBody>
      </p:sp>
      <p:grpSp>
        <p:nvGrpSpPr>
          <p:cNvPr id="30" name="Gruppe 29"/>
          <p:cNvGrpSpPr/>
          <p:nvPr userDrawn="1"/>
        </p:nvGrpSpPr>
        <p:grpSpPr>
          <a:xfrm>
            <a:off x="0" y="657225"/>
            <a:ext cx="405154"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grpSp>
      <p:sp>
        <p:nvSpPr>
          <p:cNvPr id="26" name="Title 4"/>
          <p:cNvSpPr>
            <a:spLocks noGrp="1"/>
          </p:cNvSpPr>
          <p:nvPr>
            <p:ph type="title" hasCustomPrompt="1"/>
          </p:nvPr>
        </p:nvSpPr>
        <p:spPr>
          <a:xfrm>
            <a:off x="587375" y="370764"/>
            <a:ext cx="4516438" cy="1473911"/>
          </a:xfrm>
        </p:spPr>
        <p:txBody>
          <a:bodyPr rtlCol="0"/>
          <a:lstStyle>
            <a:lvl1pPr>
              <a:defRPr sz="3600"/>
            </a:lvl1pPr>
          </a:lstStyle>
          <a:p>
            <a:pPr rtl="0"/>
            <a:r>
              <a:rPr lang="en-GB"/>
              <a:t>CLICK TO EDIT TITLE</a:t>
            </a:r>
            <a:endParaRPr lang="en-US" dirty="0"/>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670792" y="820387"/>
            <a:ext cx="6943368" cy="5825654"/>
          </a:xfrm>
          <a:prstGeom prst="rect">
            <a:avLst/>
          </a:prstGeom>
        </p:spPr>
      </p:pic>
      <p:sp>
        <p:nvSpPr>
          <p:cNvPr id="28" name="Picture Placeholder 4"/>
          <p:cNvSpPr>
            <a:spLocks noGrp="1"/>
          </p:cNvSpPr>
          <p:nvPr>
            <p:ph type="pic" sz="quarter" idx="11" hasCustomPrompt="1"/>
          </p:nvPr>
        </p:nvSpPr>
        <p:spPr>
          <a:xfrm>
            <a:off x="5953820" y="1240418"/>
            <a:ext cx="6238180" cy="3503032"/>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29" name="Pladsholder til tekst 10"/>
          <p:cNvSpPr>
            <a:spLocks noGrp="1"/>
          </p:cNvSpPr>
          <p:nvPr>
            <p:ph type="body" sz="quarter" idx="12"/>
          </p:nvPr>
        </p:nvSpPr>
        <p:spPr>
          <a:xfrm>
            <a:off x="587375" y="2065337"/>
            <a:ext cx="4516438" cy="3243263"/>
          </a:xfrm>
        </p:spPr>
        <p:txBody>
          <a:bodyPr rtlCol="0"/>
          <a:lstStyle>
            <a:lvl1pPr marL="285750" indent="-285750">
              <a:buFontTx/>
              <a:buBlip>
                <a:blip r:embed="rId3"/>
              </a:buBlip>
              <a:defRPr/>
            </a:lvl1pPr>
          </a:lstStyle>
          <a:p>
            <a:pPr lvl="0" rtl="0"/>
            <a:r>
              <a:rPr lang="en-GB"/>
              <a:t>Rediger typografien i masterens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_Højr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587374" y="367628"/>
            <a:ext cx="4886993" cy="1621619"/>
          </a:xfrm>
        </p:spPr>
        <p:txBody>
          <a:bodyPr rtlCol="0"/>
          <a:lstStyle>
            <a:lvl1pPr>
              <a:defRPr sz="3600"/>
            </a:lvl1pPr>
          </a:lstStyle>
          <a:p>
            <a:pPr rtl="0"/>
            <a:r>
              <a:rPr lang="en-GB"/>
              <a:t>CLICK TO EDIT TITLE</a:t>
            </a:r>
            <a:endParaRPr lang="en-US" dirty="0"/>
          </a:p>
        </p:txBody>
      </p:sp>
      <p:sp>
        <p:nvSpPr>
          <p:cNvPr id="11" name="Pladsholder til diagram 10"/>
          <p:cNvSpPr>
            <a:spLocks noGrp="1"/>
          </p:cNvSpPr>
          <p:nvPr>
            <p:ph type="chart" sz="quarter" idx="12"/>
          </p:nvPr>
        </p:nvSpPr>
        <p:spPr>
          <a:xfrm>
            <a:off x="6096000" y="2262579"/>
            <a:ext cx="5524500" cy="3572737"/>
          </a:xfrm>
        </p:spPr>
        <p:txBody>
          <a:bodyPr rtlCol="0"/>
          <a:lstStyle/>
          <a:p>
            <a:pPr rtl="0"/>
            <a:endParaRPr lang="da-DK"/>
          </a:p>
        </p:txBody>
      </p:sp>
      <p:sp>
        <p:nvSpPr>
          <p:cNvPr id="13" name="Pladsholder til tekst 12"/>
          <p:cNvSpPr>
            <a:spLocks noGrp="1"/>
          </p:cNvSpPr>
          <p:nvPr>
            <p:ph type="body" sz="quarter" idx="13" hasCustomPrompt="1"/>
          </p:nvPr>
        </p:nvSpPr>
        <p:spPr>
          <a:xfrm>
            <a:off x="587375" y="2262579"/>
            <a:ext cx="4886992" cy="3572737"/>
          </a:xfrm>
        </p:spPr>
        <p:txBody>
          <a:bodyPr rtlCol="0">
            <a:normAutofit/>
          </a:bodyPr>
          <a:lstStyle>
            <a:lvl2pPr marL="285750" indent="-285750">
              <a:buFontTx/>
              <a:buBlip>
                <a:blip r:embed="rId2"/>
              </a:buBlip>
              <a:defRPr sz="1600" baseline="0"/>
            </a:lvl2pPr>
          </a:lstStyle>
          <a:p>
            <a:pPr lvl="1" rtl="0"/>
            <a:r>
              <a:rPr lang="en-GB"/>
              <a:t>INSERT TEXT</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pPr rtl="0"/>
            <a:fld id="{D8D877B3-D348-4611-9BDB-C5374591D951}" type="slidenum">
              <a:rPr lang="en-US" smtClean="0"/>
              <a:pPr rtl="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illede _ bund">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7438768" y="0"/>
            <a:ext cx="4753232"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‹Nº›</a:t>
            </a:fld>
            <a:endParaRPr lang="en-US" dirty="0"/>
          </a:p>
        </p:txBody>
      </p:sp>
      <p:sp>
        <p:nvSpPr>
          <p:cNvPr id="5" name="Title 4"/>
          <p:cNvSpPr>
            <a:spLocks noGrp="1"/>
          </p:cNvSpPr>
          <p:nvPr>
            <p:ph type="title" hasCustomPrompt="1"/>
          </p:nvPr>
        </p:nvSpPr>
        <p:spPr>
          <a:xfrm>
            <a:off x="587374" y="359273"/>
            <a:ext cx="4490445" cy="1621619"/>
          </a:xfrm>
        </p:spPr>
        <p:txBody>
          <a:bodyPr rtlCol="0"/>
          <a:lstStyle>
            <a:lvl1pPr>
              <a:defRPr sz="3600"/>
            </a:lvl1pPr>
          </a:lstStyle>
          <a:p>
            <a:pPr rtl="0"/>
            <a:r>
              <a:rPr lang="en-GB"/>
              <a:t>CLICK TO EDIT TITLE</a:t>
            </a:r>
            <a:endParaRPr lang="en-US" dirty="0"/>
          </a:p>
        </p:txBody>
      </p:sp>
      <p:sp>
        <p:nvSpPr>
          <p:cNvPr id="4" name="Pladsholder til tekst 3"/>
          <p:cNvSpPr>
            <a:spLocks noGrp="1"/>
          </p:cNvSpPr>
          <p:nvPr>
            <p:ph type="body" sz="quarter" idx="12" hasCustomPrompt="1"/>
          </p:nvPr>
        </p:nvSpPr>
        <p:spPr>
          <a:xfrm>
            <a:off x="587375" y="2143359"/>
            <a:ext cx="4490445" cy="3752115"/>
          </a:xfrm>
        </p:spPr>
        <p:txBody>
          <a:bodyPr rtlCol="0"/>
          <a:lstStyle>
            <a:lvl1pPr marL="285750" indent="-285750">
              <a:lnSpc>
                <a:spcPct val="100000"/>
              </a:lnSpc>
              <a:spcBef>
                <a:spcPts val="600"/>
              </a:spcBef>
              <a:buFontTx/>
              <a:buBlip>
                <a:blip r:embed="rId2"/>
              </a:buBlip>
              <a:defRPr sz="1600" baseline="0"/>
            </a:lvl1pPr>
          </a:lstStyle>
          <a:p>
            <a:pPr lvl="0" rtl="0"/>
            <a:r>
              <a:rPr lang="en-GB"/>
              <a:t>Insert bullets</a:t>
            </a:r>
            <a:endParaRPr lang="da-DK" dirty="0"/>
          </a:p>
          <a:p>
            <a:pPr lvl="0" rtl="0"/>
            <a:endParaRPr lang="da-DK" dirty="0"/>
          </a:p>
          <a:p>
            <a:pPr lvl="0" rtl="0"/>
            <a:endParaRPr lang="da-DK" dirty="0"/>
          </a:p>
        </p:txBody>
      </p:sp>
    </p:spTree>
    <p:extLst>
      <p:ext uri="{BB962C8B-B14F-4D97-AF65-F5344CB8AC3E}">
        <p14:creationId xmlns:p14="http://schemas.microsoft.com/office/powerpoint/2010/main" val="498607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å layout - Billede højre">
    <p:spTree>
      <p:nvGrpSpPr>
        <p:cNvPr id="1" name=""/>
        <p:cNvGrpSpPr/>
        <p:nvPr/>
      </p:nvGrpSpPr>
      <p:grpSpPr>
        <a:xfrm>
          <a:off x="0" y="0"/>
          <a:ext cx="0" cy="0"/>
          <a:chOff x="0" y="0"/>
          <a:chExt cx="0" cy="0"/>
        </a:xfrm>
      </p:grpSpPr>
      <p:sp>
        <p:nvSpPr>
          <p:cNvPr id="7" name="Rectangle 6"/>
          <p:cNvSpPr/>
          <p:nvPr userDrawn="1"/>
        </p:nvSpPr>
        <p:spPr>
          <a:xfrm>
            <a:off x="0" y="0"/>
            <a:ext cx="74279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‹Nº›</a:t>
            </a:fld>
            <a:endParaRPr lang="en-US" dirty="0"/>
          </a:p>
        </p:txBody>
      </p:sp>
      <p:sp>
        <p:nvSpPr>
          <p:cNvPr id="5" name="Picture Placeholder 4"/>
          <p:cNvSpPr>
            <a:spLocks noGrp="1"/>
          </p:cNvSpPr>
          <p:nvPr>
            <p:ph type="pic" sz="quarter" idx="11" hasCustomPrompt="1"/>
          </p:nvPr>
        </p:nvSpPr>
        <p:spPr>
          <a:xfrm>
            <a:off x="7427913" y="0"/>
            <a:ext cx="4764087"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6" name="Title 4"/>
          <p:cNvSpPr>
            <a:spLocks noGrp="1"/>
          </p:cNvSpPr>
          <p:nvPr>
            <p:ph type="title" hasCustomPrompt="1"/>
          </p:nvPr>
        </p:nvSpPr>
        <p:spPr>
          <a:xfrm>
            <a:off x="587374" y="373446"/>
            <a:ext cx="4683125" cy="1471230"/>
          </a:xfrm>
        </p:spPr>
        <p:txBody>
          <a:bodyPr rtlCol="0"/>
          <a:lstStyle>
            <a:lvl1pPr>
              <a:defRPr sz="3600">
                <a:solidFill>
                  <a:schemeClr val="bg1"/>
                </a:solidFill>
              </a:defRPr>
            </a:lvl1pPr>
          </a:lstStyle>
          <a:p>
            <a:pPr rtl="0"/>
            <a:r>
              <a:rPr lang="en-GB"/>
              <a:t>CLICK TO EDIT TITLE</a:t>
            </a:r>
            <a:endParaRPr lang="en-US" dirty="0"/>
          </a:p>
        </p:txBody>
      </p:sp>
      <p:sp>
        <p:nvSpPr>
          <p:cNvPr id="4" name="Pladsholder til tekst 3"/>
          <p:cNvSpPr>
            <a:spLocks noGrp="1"/>
          </p:cNvSpPr>
          <p:nvPr>
            <p:ph type="body" sz="quarter" idx="12" hasCustomPrompt="1"/>
          </p:nvPr>
        </p:nvSpPr>
        <p:spPr>
          <a:xfrm>
            <a:off x="583406" y="2101809"/>
            <a:ext cx="4687094" cy="3765591"/>
          </a:xfrm>
        </p:spPr>
        <p:txBody>
          <a:bodyPr rtlCol="0"/>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a:t>Insert text here</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grpSp>
      <p:grpSp>
        <p:nvGrpSpPr>
          <p:cNvPr id="55" name="Gruppe 54"/>
          <p:cNvGrpSpPr/>
          <p:nvPr userDrawn="1"/>
        </p:nvGrpSpPr>
        <p:grpSpPr>
          <a:xfrm>
            <a:off x="5489575" y="5903913"/>
            <a:ext cx="1243013" cy="815976"/>
            <a:chOff x="5489575" y="5903913"/>
            <a:chExt cx="1243013" cy="815976"/>
          </a:xfrm>
        </p:grpSpPr>
        <p:sp>
          <p:nvSpPr>
            <p:cNvPr id="75" name="AutoShape 165"/>
            <p:cNvSpPr>
              <a:spLocks noChangeAspect="1" noChangeArrowheads="1" noTextEdit="1"/>
            </p:cNvSpPr>
            <p:nvPr/>
          </p:nvSpPr>
          <p:spPr bwMode="auto">
            <a:xfrm>
              <a:off x="5492750" y="5903913"/>
              <a:ext cx="1236663" cy="815975"/>
            </a:xfrm>
            <a:prstGeom prst="rect">
              <a:avLst/>
            </a:prstGeom>
            <a:noFill/>
            <a:ln>
              <a:noFill/>
            </a:ln>
          </p:spPr>
          <p:txBody>
            <a:bodyPr vert="horz" wrap="square" lIns="91440" tIns="45720" rIns="91440" bIns="45720" numCol="1" anchor="t" anchorCtr="0" compatLnSpc="1">
              <a:prstTxWarp prst="textNoShape">
                <a:avLst/>
              </a:prstTxWarp>
            </a:bodyPr>
            <a:lstStyle/>
            <a:p>
              <a:endParaRPr lang="da-DK"/>
            </a:p>
          </p:txBody>
        </p:sp>
        <p:sp>
          <p:nvSpPr>
            <p:cNvPr id="76" name="Freeform 167"/>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7" name="Freeform 168"/>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8" name="Freeform 169"/>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9" name="Freeform 170"/>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0" name="Freeform 171"/>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1" name="Freeform 172"/>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2" name="Freeform 173"/>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3" name="Freeform 174"/>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4" name="Freeform 175"/>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5" name="Freeform 176"/>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6" name="Freeform 177"/>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7" name="Freeform 178"/>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8" name="Freeform 179"/>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9" name="Freeform 180"/>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90" name="Freeform 181"/>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91" name="Freeform 182"/>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92" name="Freeform 183"/>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93" name="Freeform 184"/>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94" name="Freeform 185"/>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95" name="Freeform 186"/>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96" name="Freeform 187"/>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97" name="Freeform 188"/>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98" name="Freeform 189"/>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99" name="Freeform 190"/>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00" name="Freeform 191"/>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01" name="Freeform 192"/>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02" name="Freeform 193"/>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03" name="Freeform 194"/>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04" name="Freeform 195"/>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05" name="Freeform 196"/>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06" name="Freeform 197"/>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07" name="Freeform 198"/>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08" name="Freeform 199"/>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09" name="Freeform 200"/>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10" name="Freeform 201"/>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11" name="Freeform 202"/>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12" name="Freeform 203"/>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13" name="Freeform 204"/>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14" name="Freeform 205"/>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15" name="Freeform 206"/>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16" name="Freeform 207"/>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17" name="Freeform 208"/>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18" name="Freeform 209"/>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19" name="Freeform 210"/>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20" name="Freeform 211"/>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21" name="Freeform 212"/>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22" name="Freeform 213"/>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23" name="Freeform 214"/>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24" name="Freeform 215"/>
            <p:cNvSpPr>
              <a:spLocks/>
            </p:cNvSpPr>
            <p:nvPr/>
          </p:nvSpPr>
          <p:spPr bwMode="auto">
            <a:xfrm>
              <a:off x="6083300" y="5922963"/>
              <a:ext cx="209550" cy="411163"/>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25" name="Freeform 216"/>
            <p:cNvSpPr>
              <a:spLocks/>
            </p:cNvSpPr>
            <p:nvPr/>
          </p:nvSpPr>
          <p:spPr bwMode="auto">
            <a:xfrm>
              <a:off x="5961063" y="5911851"/>
              <a:ext cx="252413" cy="446088"/>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26" name="Freeform 217"/>
            <p:cNvSpPr>
              <a:spLocks/>
            </p:cNvSpPr>
            <p:nvPr/>
          </p:nvSpPr>
          <p:spPr bwMode="auto">
            <a:xfrm>
              <a:off x="5864225" y="5907088"/>
              <a:ext cx="336550" cy="361950"/>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747433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å layout - Billede højre">
    <p:spTree>
      <p:nvGrpSpPr>
        <p:cNvPr id="1" name=""/>
        <p:cNvGrpSpPr/>
        <p:nvPr/>
      </p:nvGrpSpPr>
      <p:grpSpPr>
        <a:xfrm>
          <a:off x="0" y="0"/>
          <a:ext cx="0" cy="0"/>
          <a:chOff x="0" y="0"/>
          <a:chExt cx="0" cy="0"/>
        </a:xfrm>
      </p:grpSpPr>
      <p:sp>
        <p:nvSpPr>
          <p:cNvPr id="7" name="Rectangle 6"/>
          <p:cNvSpPr/>
          <p:nvPr userDrawn="1"/>
        </p:nvSpPr>
        <p:spPr>
          <a:xfrm>
            <a:off x="1" y="0"/>
            <a:ext cx="52704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‹Nº›</a:t>
            </a:fld>
            <a:endParaRPr lang="en-US" dirty="0"/>
          </a:p>
        </p:txBody>
      </p:sp>
      <p:sp>
        <p:nvSpPr>
          <p:cNvPr id="6" name="Title 4"/>
          <p:cNvSpPr>
            <a:spLocks noGrp="1"/>
          </p:cNvSpPr>
          <p:nvPr>
            <p:ph type="title" hasCustomPrompt="1"/>
          </p:nvPr>
        </p:nvSpPr>
        <p:spPr>
          <a:xfrm>
            <a:off x="587375" y="373446"/>
            <a:ext cx="4454526" cy="1471230"/>
          </a:xfrm>
        </p:spPr>
        <p:txBody>
          <a:bodyPr rtlCol="0"/>
          <a:lstStyle>
            <a:lvl1pPr>
              <a:defRPr sz="3600">
                <a:solidFill>
                  <a:schemeClr val="bg1"/>
                </a:solidFill>
              </a:defRPr>
            </a:lvl1pPr>
          </a:lstStyle>
          <a:p>
            <a:pPr rtl="0"/>
            <a:r>
              <a:rPr lang="en-GB"/>
              <a:t>CLICK TO EDIT TITLE</a:t>
            </a:r>
            <a:endParaRPr lang="en-US" dirty="0"/>
          </a:p>
        </p:txBody>
      </p:sp>
      <p:grpSp>
        <p:nvGrpSpPr>
          <p:cNvPr id="31" name="Gruppe 30"/>
          <p:cNvGrpSpPr/>
          <p:nvPr userDrawn="1"/>
        </p:nvGrpSpPr>
        <p:grpSpPr>
          <a:xfrm>
            <a:off x="5466450" y="6027162"/>
            <a:ext cx="1272706"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grpSp>
      </p:grpSp>
      <p:sp>
        <p:nvSpPr>
          <p:cNvPr id="4" name="Pladsholder til tekst 3"/>
          <p:cNvSpPr>
            <a:spLocks noGrp="1"/>
          </p:cNvSpPr>
          <p:nvPr>
            <p:ph type="body" sz="quarter" idx="12" hasCustomPrompt="1"/>
          </p:nvPr>
        </p:nvSpPr>
        <p:spPr>
          <a:xfrm>
            <a:off x="583406" y="2101809"/>
            <a:ext cx="4458495" cy="3600491"/>
          </a:xfrm>
        </p:spPr>
        <p:txBody>
          <a:bodyPr rtlCol="0"/>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a:t>Insert text here</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grpSp>
      <p:sp>
        <p:nvSpPr>
          <p:cNvPr id="75" name="Picture Placeholder 4"/>
          <p:cNvSpPr>
            <a:spLocks noGrp="1"/>
          </p:cNvSpPr>
          <p:nvPr>
            <p:ph type="pic" sz="quarter" idx="11" hasCustomPrompt="1"/>
          </p:nvPr>
        </p:nvSpPr>
        <p:spPr>
          <a:xfrm>
            <a:off x="5270500" y="0"/>
            <a:ext cx="6921500"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Tree>
    <p:extLst>
      <p:ext uri="{BB962C8B-B14F-4D97-AF65-F5344CB8AC3E}">
        <p14:creationId xmlns:p14="http://schemas.microsoft.com/office/powerpoint/2010/main" val="735931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7375" y="458583"/>
            <a:ext cx="9753600" cy="1386092"/>
          </a:xfrm>
          <a:prstGeom prst="rect">
            <a:avLst/>
          </a:prstGeom>
          <a:effectLst/>
        </p:spPr>
        <p:txBody>
          <a:bodyPr vert="horz" lIns="0" tIns="192024" rIns="0" bIns="0" rtlCol="0" anchor="t" anchorCtr="0">
            <a:noAutofit/>
          </a:bodyPr>
          <a:lstStyle/>
          <a:p>
            <a:pPr rtl="0"/>
            <a:r>
              <a:rPr lang="en-GB"/>
              <a:t>YOUR TITLE HERE</a:t>
            </a:r>
            <a:endParaRPr lang="en-US" dirty="0"/>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pPr rtl="0"/>
            <a:fld id="{D8D877B3-D348-4611-9BDB-C5374591D951}" type="slidenum">
              <a:rPr lang="en-US" smtClean="0"/>
              <a:pPr rtl="0"/>
              <a:t>‹Nº›</a:t>
            </a:fld>
            <a:endParaRPr lang="en-US" dirty="0"/>
          </a:p>
        </p:txBody>
      </p:sp>
      <p:sp>
        <p:nvSpPr>
          <p:cNvPr id="11" name="Text Placeholder 10"/>
          <p:cNvSpPr>
            <a:spLocks noGrp="1"/>
          </p:cNvSpPr>
          <p:nvPr>
            <p:ph type="body" idx="1"/>
          </p:nvPr>
        </p:nvSpPr>
        <p:spPr>
          <a:xfrm>
            <a:off x="589650" y="2032831"/>
            <a:ext cx="9753600" cy="3110442"/>
          </a:xfrm>
          <a:prstGeom prst="rect">
            <a:avLst/>
          </a:prstGeom>
        </p:spPr>
        <p:txBody>
          <a:bodyPr vert="horz" lIns="0" tIns="45720" rIns="0" bIns="45720" rtlCol="0">
            <a:normAutofit/>
          </a:bodyPr>
          <a:lstStyle/>
          <a:p>
            <a:pPr lvl="0" rtl="0"/>
            <a:r>
              <a:rPr lang="en-GB"/>
              <a:t>Click to edit master text styles</a:t>
            </a:r>
          </a:p>
          <a:p>
            <a:pPr lvl="1" rtl="0"/>
            <a:r>
              <a:rPr lang="en-GB"/>
              <a:t>Second level</a:t>
            </a:r>
          </a:p>
          <a:p>
            <a:pPr lvl="2" rtl="0"/>
            <a:r>
              <a:rPr lang="en-GB"/>
              <a:t>Third level</a:t>
            </a:r>
          </a:p>
          <a:p>
            <a:pPr lvl="4" rtl="0"/>
            <a:r>
              <a:rPr lang="en-GB"/>
              <a:t>Fourth level</a:t>
            </a:r>
            <a:endParaRPr lang="en-US" dirty="0"/>
          </a:p>
        </p:txBody>
      </p:sp>
      <p:grpSp>
        <p:nvGrpSpPr>
          <p:cNvPr id="81" name="Gruppe 80"/>
          <p:cNvGrpSpPr/>
          <p:nvPr userDrawn="1"/>
        </p:nvGrpSpPr>
        <p:grpSpPr>
          <a:xfrm>
            <a:off x="-3502" y="657225"/>
            <a:ext cx="405154"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grpSp>
      <p:grpSp>
        <p:nvGrpSpPr>
          <p:cNvPr id="59" name="Group 4"/>
          <p:cNvGrpSpPr>
            <a:grpSpLocks noChangeAspect="1"/>
          </p:cNvGrpSpPr>
          <p:nvPr userDrawn="1"/>
        </p:nvGrpSpPr>
        <p:grpSpPr bwMode="auto">
          <a:xfrm>
            <a:off x="5492750" y="5903913"/>
            <a:ext cx="1236663" cy="815975"/>
            <a:chOff x="3460" y="3719"/>
            <a:chExt cx="779" cy="514"/>
          </a:xfrm>
        </p:grpSpPr>
        <p:sp>
          <p:nvSpPr>
            <p:cNvPr id="60"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5"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6"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7"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8"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9"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0"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1"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19" r:id="rId1"/>
    <p:sldLayoutId id="2147484053" r:id="rId2"/>
    <p:sldLayoutId id="2147484050" r:id="rId3"/>
    <p:sldLayoutId id="2147484008" r:id="rId4"/>
    <p:sldLayoutId id="2147484022" r:id="rId5"/>
    <p:sldLayoutId id="2147484011" r:id="rId6"/>
    <p:sldLayoutId id="2147484014" r:id="rId7"/>
    <p:sldLayoutId id="2147484020" r:id="rId8"/>
    <p:sldLayoutId id="2147484051" r:id="rId9"/>
    <p:sldLayoutId id="2147484028" r:id="rId10"/>
    <p:sldLayoutId id="2147484032" r:id="rId11"/>
    <p:sldLayoutId id="2147484018" r:id="rId12"/>
    <p:sldLayoutId id="2147484052" r:id="rId13"/>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0" indent="0" algn="l" defTabSz="914318" rtl="0" eaLnBrk="1" latinLnBrk="0" hangingPunct="1">
        <a:lnSpc>
          <a:spcPct val="120000"/>
        </a:lnSpc>
        <a:spcBef>
          <a:spcPts val="1000"/>
        </a:spcBef>
        <a:buFont typeface="Arial" panose="020B0604020202020204" pitchFamily="34" charset="0"/>
        <a:buNone/>
        <a:defRPr sz="1600" kern="1200" spc="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4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1162" userDrawn="1">
          <p15:clr>
            <a:srgbClr val="F26B43"/>
          </p15:clr>
        </p15:guide>
        <p15:guide id="28" pos="370" userDrawn="1">
          <p15:clr>
            <a:srgbClr val="F26B43"/>
          </p15:clr>
        </p15:guide>
        <p15:guide id="29" pos="7320" userDrawn="1">
          <p15:clr>
            <a:srgbClr val="F26B43"/>
          </p15:clr>
        </p15:guide>
        <p15:guide id="48" pos="1141" userDrawn="1">
          <p15:clr>
            <a:srgbClr val="F26B43"/>
          </p15:clr>
        </p15:guide>
        <p15:guide id="51" orient="horz" pos="414" userDrawn="1">
          <p15:clr>
            <a:srgbClr val="F26B43"/>
          </p15:clr>
        </p15:guide>
        <p15:guide id="52" pos="4339" userDrawn="1">
          <p15:clr>
            <a:srgbClr val="F26B43"/>
          </p15:clr>
        </p15:guide>
        <p15:guide id="53" pos="467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NULL"/></Relationships>
</file>

<file path=ppt/slides/_rels/slide18.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21.PNG"/><Relationship Id="rId7" Type="http://schemas.openxmlformats.org/officeDocument/2006/relationships/image" Target="NUL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19.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notesSlide" Target="../notesSlides/notesSlide14.xml"/><Relationship Id="rId16" Type="http://schemas.openxmlformats.org/officeDocument/2006/relationships/image" Target="NULL"/><Relationship Id="rId1" Type="http://schemas.openxmlformats.org/officeDocument/2006/relationships/slideLayout" Target="../slideLayouts/slideLayout4.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media/image19.png"/><Relationship Id="rId9" Type="http://schemas.openxmlformats.org/officeDocument/2006/relationships/image" Target="NULL"/><Relationship Id="rId14" Type="http://schemas.openxmlformats.org/officeDocument/2006/relationships/image" Target="NULL"/></Relationships>
</file>

<file path=ppt/slides/_rels/slide2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19.png"/><Relationship Id="rId7" Type="http://schemas.openxmlformats.org/officeDocument/2006/relationships/image" Target="NUL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2.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NULL"/><Relationship Id="rId5" Type="http://schemas.openxmlformats.org/officeDocument/2006/relationships/image" Target="../media/image46.png"/><Relationship Id="rId10" Type="http://schemas.openxmlformats.org/officeDocument/2006/relationships/image" Target="NULL"/><Relationship Id="rId4" Type="http://schemas.openxmlformats.org/officeDocument/2006/relationships/image" Target="../media/image45.PNG"/><Relationship Id="rId9"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NULL"/><Relationship Id="rId5" Type="http://schemas.openxmlformats.org/officeDocument/2006/relationships/image" Target="../media/image56.png"/><Relationship Id="rId4" Type="http://schemas.openxmlformats.org/officeDocument/2006/relationships/image" Target="NULL"/></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NULL"/><Relationship Id="rId4" Type="http://schemas.openxmlformats.org/officeDocument/2006/relationships/image" Target="NULL"/></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3.emf"/></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4.xml"/><Relationship Id="rId5" Type="http://schemas.openxmlformats.org/officeDocument/2006/relationships/image" Target="../media/image80.PNG"/><Relationship Id="rId4" Type="http://schemas.openxmlformats.org/officeDocument/2006/relationships/image" Target="../media/image79.png"/></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84.PNG"/></Relationships>
</file>

<file path=ppt/slides/_rels/slide4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86.PNG"/></Relationships>
</file>

<file path=ppt/slides/_rels/slide4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88.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ladsholder til billede 33"/>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p:spPr>
      </p:pic>
      <p:sp>
        <p:nvSpPr>
          <p:cNvPr id="4" name="Titel 3"/>
          <p:cNvSpPr>
            <a:spLocks noGrp="1"/>
          </p:cNvSpPr>
          <p:nvPr>
            <p:ph type="title"/>
          </p:nvPr>
        </p:nvSpPr>
        <p:spPr>
          <a:xfrm>
            <a:off x="2441575" y="2676493"/>
            <a:ext cx="7341129" cy="1036319"/>
          </a:xfrm>
        </p:spPr>
        <p:txBody>
          <a:bodyPr rtlCol="0"/>
          <a:lstStyle/>
          <a:p>
            <a:r>
              <a:rPr lang="en-US" dirty="0"/>
              <a:t>Drive system for </a:t>
            </a:r>
            <a:br>
              <a:rPr lang="en-US" dirty="0"/>
            </a:br>
            <a:r>
              <a:rPr lang="en-US" dirty="0"/>
              <a:t>an electric Go-kart</a:t>
            </a:r>
            <a:endParaRPr lang="da-DK" dirty="0">
              <a:solidFill>
                <a:srgbClr val="FF0000"/>
              </a:solidFill>
            </a:endParaRPr>
          </a:p>
        </p:txBody>
      </p:sp>
      <p:sp>
        <p:nvSpPr>
          <p:cNvPr id="7" name="Pladsholder til tekst 6"/>
          <p:cNvSpPr>
            <a:spLocks noGrp="1"/>
          </p:cNvSpPr>
          <p:nvPr>
            <p:ph type="body" sz="quarter" idx="12"/>
          </p:nvPr>
        </p:nvSpPr>
        <p:spPr/>
        <p:txBody>
          <a:bodyPr rtlCol="0"/>
          <a:lstStyle/>
          <a:p>
            <a:pPr rtl="0"/>
            <a:r>
              <a:rPr lang="da-DK" dirty="0">
                <a:solidFill>
                  <a:schemeClr val="accent1"/>
                </a:solidFill>
              </a:rPr>
              <a:t>Group 841</a:t>
            </a:r>
          </a:p>
        </p:txBody>
      </p:sp>
      <p:grpSp>
        <p:nvGrpSpPr>
          <p:cNvPr id="35" name="Gruppe 34"/>
          <p:cNvGrpSpPr/>
          <p:nvPr/>
        </p:nvGrpSpPr>
        <p:grpSpPr>
          <a:xfrm>
            <a:off x="5489575" y="5903913"/>
            <a:ext cx="1243013" cy="815976"/>
            <a:chOff x="5489575" y="5903913"/>
            <a:chExt cx="1243013" cy="815976"/>
          </a:xfrm>
        </p:grpSpPr>
        <p:sp>
          <p:nvSpPr>
            <p:cNvPr id="36" name="AutoShape 165"/>
            <p:cNvSpPr>
              <a:spLocks noChangeAspect="1" noChangeArrowheads="1" noTextEdit="1"/>
            </p:cNvSpPr>
            <p:nvPr/>
          </p:nvSpPr>
          <p:spPr bwMode="auto">
            <a:xfrm>
              <a:off x="5492750" y="5903913"/>
              <a:ext cx="1236663" cy="815975"/>
            </a:xfrm>
            <a:prstGeom prst="rect">
              <a:avLst/>
            </a:prstGeom>
            <a:noFill/>
            <a:ln>
              <a:noFill/>
            </a:ln>
          </p:spPr>
          <p:txBody>
            <a:bodyPr vert="horz" wrap="square" lIns="91440" tIns="45720" rIns="91440" bIns="45720" numCol="1" anchor="t" anchorCtr="0" compatLnSpc="1">
              <a:prstTxWarp prst="textNoShape">
                <a:avLst/>
              </a:prstTxWarp>
            </a:bodyPr>
            <a:lstStyle/>
            <a:p>
              <a:endParaRPr lang="da-DK"/>
            </a:p>
          </p:txBody>
        </p:sp>
        <p:sp>
          <p:nvSpPr>
            <p:cNvPr id="37" name="Freeform 167"/>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38" name="Freeform 168"/>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39" name="Freeform 169"/>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0" name="Freeform 170"/>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1" name="Freeform 171"/>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2" name="Freeform 172"/>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3" name="Freeform 173"/>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4" name="Freeform 174"/>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5" name="Freeform 175"/>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6" name="Freeform 176"/>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7" name="Freeform 177"/>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8" name="Freeform 178"/>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9" name="Freeform 179"/>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0" name="Freeform 180"/>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1" name="Freeform 181"/>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2" name="Freeform 182"/>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3" name="Freeform 183"/>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4" name="Freeform 184"/>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5" name="Freeform 185"/>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6" name="Freeform 186"/>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7" name="Freeform 187"/>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8" name="Freeform 188"/>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9" name="Freeform 189"/>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0" name="Freeform 190"/>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1" name="Freeform 191"/>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2" name="Freeform 192"/>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3" name="Freeform 193"/>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4" name="Freeform 194"/>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5" name="Freeform 195"/>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6" name="Freeform 196"/>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7" name="Freeform 197"/>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8" name="Freeform 198"/>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9" name="Freeform 199"/>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0" name="Freeform 200"/>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1" name="Freeform 201"/>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2" name="Freeform 202"/>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3" name="Freeform 203"/>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4" name="Freeform 204"/>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5" name="Freeform 205"/>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6" name="Freeform 206"/>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7" name="Freeform 207"/>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8" name="Freeform 208"/>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9" name="Freeform 209"/>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0" name="Freeform 210"/>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1" name="Freeform 211"/>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2" name="Freeform 212"/>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3" name="Freeform 213"/>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4" name="Freeform 214"/>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5" name="Freeform 215"/>
            <p:cNvSpPr>
              <a:spLocks/>
            </p:cNvSpPr>
            <p:nvPr/>
          </p:nvSpPr>
          <p:spPr bwMode="auto">
            <a:xfrm>
              <a:off x="6083300" y="5922963"/>
              <a:ext cx="209550" cy="411163"/>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6" name="Freeform 216"/>
            <p:cNvSpPr>
              <a:spLocks/>
            </p:cNvSpPr>
            <p:nvPr/>
          </p:nvSpPr>
          <p:spPr bwMode="auto">
            <a:xfrm>
              <a:off x="5961063" y="5911851"/>
              <a:ext cx="252413" cy="446088"/>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7" name="Freeform 217"/>
            <p:cNvSpPr>
              <a:spLocks/>
            </p:cNvSpPr>
            <p:nvPr/>
          </p:nvSpPr>
          <p:spPr bwMode="auto">
            <a:xfrm>
              <a:off x="5864225" y="5907088"/>
              <a:ext cx="336550" cy="361950"/>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32753190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F616314-A7EA-4D6B-A617-A637CA060DCC}"/>
              </a:ext>
            </a:extLst>
          </p:cNvPr>
          <p:cNvSpPr>
            <a:spLocks noGrp="1"/>
          </p:cNvSpPr>
          <p:nvPr>
            <p:ph type="sldNum" sz="quarter" idx="10"/>
          </p:nvPr>
        </p:nvSpPr>
        <p:spPr/>
        <p:txBody>
          <a:bodyPr/>
          <a:lstStyle/>
          <a:p>
            <a:pPr rtl="0"/>
            <a:fld id="{D8D877B3-D348-4611-9BDB-C5374591D951}" type="slidenum">
              <a:rPr lang="en-US" smtClean="0"/>
              <a:pPr rtl="0"/>
              <a:t>10</a:t>
            </a:fld>
            <a:endParaRPr lang="en-US" dirty="0"/>
          </a:p>
        </p:txBody>
      </p:sp>
      <p:sp>
        <p:nvSpPr>
          <p:cNvPr id="4" name="Title 3">
            <a:extLst>
              <a:ext uri="{FF2B5EF4-FFF2-40B4-BE49-F238E27FC236}">
                <a16:creationId xmlns:a16="http://schemas.microsoft.com/office/drawing/2014/main" id="{81A51E64-2242-4AC8-9E34-A5A4D9048627}"/>
              </a:ext>
            </a:extLst>
          </p:cNvPr>
          <p:cNvSpPr>
            <a:spLocks noGrp="1"/>
          </p:cNvSpPr>
          <p:nvPr>
            <p:ph type="title"/>
          </p:nvPr>
        </p:nvSpPr>
        <p:spPr>
          <a:xfrm>
            <a:off x="587374" y="359273"/>
            <a:ext cx="9648308" cy="1621619"/>
          </a:xfrm>
        </p:spPr>
        <p:txBody>
          <a:bodyPr/>
          <a:lstStyle/>
          <a:p>
            <a:r>
              <a:rPr lang="en-US" dirty="0"/>
              <a:t>Batteries – SOC vs. VOC curve</a:t>
            </a:r>
          </a:p>
        </p:txBody>
      </p:sp>
      <p:sp>
        <p:nvSpPr>
          <p:cNvPr id="6" name="Pladsholder til slidenummer 1">
            <a:extLst>
              <a:ext uri="{FF2B5EF4-FFF2-40B4-BE49-F238E27FC236}">
                <a16:creationId xmlns:a16="http://schemas.microsoft.com/office/drawing/2014/main" id="{00FCB84B-25E8-4A83-8E7C-42B001E694B4}"/>
              </a:ext>
            </a:extLst>
          </p:cNvPr>
          <p:cNvSpPr txBox="1">
            <a:spLocks/>
          </p:cNvSpPr>
          <p:nvPr/>
        </p:nvSpPr>
        <p:spPr>
          <a:xfrm>
            <a:off x="10718855" y="6325598"/>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Mihai</a:t>
            </a:r>
            <a:endParaRPr lang="en-US" dirty="0"/>
          </a:p>
        </p:txBody>
      </p:sp>
      <p:pic>
        <p:nvPicPr>
          <p:cNvPr id="8" name="Picture 7">
            <a:extLst>
              <a:ext uri="{FF2B5EF4-FFF2-40B4-BE49-F238E27FC236}">
                <a16:creationId xmlns:a16="http://schemas.microsoft.com/office/drawing/2014/main" id="{DD9DC16C-03E5-467B-BA98-6572C86B9E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1528" y="1018631"/>
            <a:ext cx="6038502" cy="4820737"/>
          </a:xfrm>
          <a:prstGeom prst="rect">
            <a:avLst/>
          </a:prstGeom>
        </p:spPr>
      </p:pic>
      <p:sp>
        <p:nvSpPr>
          <p:cNvPr id="7" name="Tekstfelt 4">
            <a:extLst>
              <a:ext uri="{FF2B5EF4-FFF2-40B4-BE49-F238E27FC236}">
                <a16:creationId xmlns:a16="http://schemas.microsoft.com/office/drawing/2014/main" id="{21606DB3-9919-491F-B0D5-C8EFE2A0E15C}"/>
              </a:ext>
            </a:extLst>
          </p:cNvPr>
          <p:cNvSpPr txBox="1"/>
          <p:nvPr/>
        </p:nvSpPr>
        <p:spPr>
          <a:xfrm>
            <a:off x="587374" y="1707010"/>
            <a:ext cx="5199174" cy="2862322"/>
          </a:xfrm>
          <a:prstGeom prst="rect">
            <a:avLst/>
          </a:prstGeom>
          <a:noFill/>
        </p:spPr>
        <p:txBody>
          <a:bodyPr wrap="square" rtlCol="0">
            <a:spAutoFit/>
          </a:bodyPr>
          <a:lstStyle/>
          <a:p>
            <a:pPr marL="285750" indent="-285750">
              <a:buFont typeface="Wingdings" panose="05000000000000000000" pitchFamily="2" charset="2"/>
              <a:buChar char="Ø"/>
            </a:pPr>
            <a:endParaRPr lang="en-GB" sz="2000" spc="300" dirty="0"/>
          </a:p>
          <a:p>
            <a:pPr marL="285750" indent="-285750">
              <a:buFont typeface="Wingdings" panose="05000000000000000000" pitchFamily="2" charset="2"/>
              <a:buChar char="Ø"/>
            </a:pPr>
            <a:r>
              <a:rPr lang="en-GB" sz="2000" spc="300" dirty="0"/>
              <a:t>Observations</a:t>
            </a:r>
          </a:p>
          <a:p>
            <a:pPr marL="285750" indent="-285750">
              <a:buFont typeface="Wingdings" panose="05000000000000000000" pitchFamily="2" charset="2"/>
              <a:buChar char="Ø"/>
            </a:pPr>
            <a:endParaRPr lang="en-GB" sz="2000" spc="300" dirty="0"/>
          </a:p>
          <a:p>
            <a:pPr marL="285750" indent="-285750">
              <a:buFont typeface="Wingdings" panose="05000000000000000000" pitchFamily="2" charset="2"/>
              <a:buChar char="Ø"/>
            </a:pPr>
            <a:endParaRPr lang="en-GB" sz="2000" spc="300" dirty="0"/>
          </a:p>
          <a:p>
            <a:pPr marL="285750" indent="-285750">
              <a:buFont typeface="Wingdings" panose="05000000000000000000" pitchFamily="2" charset="2"/>
              <a:buChar char="Ø"/>
            </a:pPr>
            <a:r>
              <a:rPr lang="en-GB" sz="2000" spc="300" dirty="0"/>
              <a:t>How is obtained?</a:t>
            </a:r>
          </a:p>
          <a:p>
            <a:pPr marL="285750" indent="-285750">
              <a:buFont typeface="Wingdings" panose="05000000000000000000" pitchFamily="2" charset="2"/>
              <a:buChar char="Ø"/>
            </a:pPr>
            <a:endParaRPr lang="en-GB" sz="2000" spc="300" dirty="0"/>
          </a:p>
          <a:p>
            <a:pPr marL="285750" indent="-285750">
              <a:buFont typeface="Wingdings" panose="05000000000000000000" pitchFamily="2" charset="2"/>
              <a:buChar char="Ø"/>
            </a:pPr>
            <a:endParaRPr lang="en-GB" sz="2000" spc="300" dirty="0"/>
          </a:p>
          <a:p>
            <a:endParaRPr lang="en-GB" sz="2000" spc="300" dirty="0"/>
          </a:p>
          <a:p>
            <a:pPr rtl="0"/>
            <a:endParaRPr lang="en-GB" sz="2000" spc="300" dirty="0"/>
          </a:p>
        </p:txBody>
      </p:sp>
    </p:spTree>
    <p:extLst>
      <p:ext uri="{BB962C8B-B14F-4D97-AF65-F5344CB8AC3E}">
        <p14:creationId xmlns:p14="http://schemas.microsoft.com/office/powerpoint/2010/main" val="1207295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0B48813-6212-4B01-A370-7B7CB779A48E}"/>
              </a:ext>
            </a:extLst>
          </p:cNvPr>
          <p:cNvSpPr>
            <a:spLocks noGrp="1"/>
          </p:cNvSpPr>
          <p:nvPr>
            <p:ph type="sldNum" sz="quarter" idx="10"/>
          </p:nvPr>
        </p:nvSpPr>
        <p:spPr/>
        <p:txBody>
          <a:bodyPr/>
          <a:lstStyle/>
          <a:p>
            <a:pPr rtl="0"/>
            <a:fld id="{D8D877B3-D348-4611-9BDB-C5374591D951}" type="slidenum">
              <a:rPr lang="en-US" smtClean="0"/>
              <a:pPr rtl="0"/>
              <a:t>11</a:t>
            </a:fld>
            <a:endParaRPr lang="en-US" dirty="0"/>
          </a:p>
        </p:txBody>
      </p:sp>
      <p:sp>
        <p:nvSpPr>
          <p:cNvPr id="4" name="Title 3">
            <a:extLst>
              <a:ext uri="{FF2B5EF4-FFF2-40B4-BE49-F238E27FC236}">
                <a16:creationId xmlns:a16="http://schemas.microsoft.com/office/drawing/2014/main" id="{8F7BD5C7-9290-4217-8558-71E790A0982E}"/>
              </a:ext>
            </a:extLst>
          </p:cNvPr>
          <p:cNvSpPr>
            <a:spLocks noGrp="1"/>
          </p:cNvSpPr>
          <p:nvPr>
            <p:ph type="title"/>
          </p:nvPr>
        </p:nvSpPr>
        <p:spPr>
          <a:xfrm>
            <a:off x="587374" y="359273"/>
            <a:ext cx="6740018" cy="1621619"/>
          </a:xfrm>
        </p:spPr>
        <p:txBody>
          <a:bodyPr/>
          <a:lstStyle/>
          <a:p>
            <a:r>
              <a:rPr lang="en-US" dirty="0"/>
              <a:t>Batteries – simulation result</a:t>
            </a:r>
          </a:p>
        </p:txBody>
      </p:sp>
      <p:pic>
        <p:nvPicPr>
          <p:cNvPr id="7" name="Picture 6">
            <a:extLst>
              <a:ext uri="{FF2B5EF4-FFF2-40B4-BE49-F238E27FC236}">
                <a16:creationId xmlns:a16="http://schemas.microsoft.com/office/drawing/2014/main" id="{268BEA6B-DF72-4C01-9D96-8194A59F72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4072" y="546949"/>
            <a:ext cx="5279135" cy="5951778"/>
          </a:xfrm>
          <a:prstGeom prst="rect">
            <a:avLst/>
          </a:prstGeom>
        </p:spPr>
      </p:pic>
      <p:sp>
        <p:nvSpPr>
          <p:cNvPr id="8" name="Tekstfelt 4">
            <a:extLst>
              <a:ext uri="{FF2B5EF4-FFF2-40B4-BE49-F238E27FC236}">
                <a16:creationId xmlns:a16="http://schemas.microsoft.com/office/drawing/2014/main" id="{277F1DDD-E86E-48AB-ACED-3C93ED4E1945}"/>
              </a:ext>
            </a:extLst>
          </p:cNvPr>
          <p:cNvSpPr txBox="1"/>
          <p:nvPr/>
        </p:nvSpPr>
        <p:spPr>
          <a:xfrm>
            <a:off x="587374" y="1707010"/>
            <a:ext cx="5199174" cy="3170099"/>
          </a:xfrm>
          <a:prstGeom prst="rect">
            <a:avLst/>
          </a:prstGeom>
          <a:noFill/>
        </p:spPr>
        <p:txBody>
          <a:bodyPr wrap="square" rtlCol="0">
            <a:spAutoFit/>
          </a:bodyPr>
          <a:lstStyle/>
          <a:p>
            <a:pPr marL="285750" indent="-285750">
              <a:buFont typeface="Wingdings" panose="05000000000000000000" pitchFamily="2" charset="2"/>
              <a:buChar char="Ø"/>
            </a:pPr>
            <a:endParaRPr lang="en-GB" sz="2000" spc="300" dirty="0"/>
          </a:p>
          <a:p>
            <a:pPr marL="285750" indent="-285750">
              <a:buFont typeface="Wingdings" panose="05000000000000000000" pitchFamily="2" charset="2"/>
              <a:buChar char="Ø"/>
            </a:pPr>
            <a:r>
              <a:rPr lang="en-GB" sz="2000" spc="300" dirty="0"/>
              <a:t>Observations</a:t>
            </a:r>
          </a:p>
          <a:p>
            <a:pPr marL="285750" indent="-285750">
              <a:buFont typeface="Wingdings" panose="05000000000000000000" pitchFamily="2" charset="2"/>
              <a:buChar char="Ø"/>
            </a:pPr>
            <a:endParaRPr lang="en-GB" sz="2000" spc="300" dirty="0"/>
          </a:p>
          <a:p>
            <a:pPr marL="285750" indent="-285750">
              <a:buFont typeface="Wingdings" panose="05000000000000000000" pitchFamily="2" charset="2"/>
              <a:buChar char="Ø"/>
            </a:pPr>
            <a:endParaRPr lang="en-GB" sz="2000" spc="300" dirty="0"/>
          </a:p>
          <a:p>
            <a:pPr marL="285750" indent="-285750">
              <a:buFont typeface="Wingdings" panose="05000000000000000000" pitchFamily="2" charset="2"/>
              <a:buChar char="Ø"/>
            </a:pPr>
            <a:r>
              <a:rPr lang="en-GB" sz="2000" spc="300" dirty="0"/>
              <a:t>Is it satisfactory?</a:t>
            </a:r>
          </a:p>
          <a:p>
            <a:pPr marL="285750" indent="-285750">
              <a:buFont typeface="Wingdings" panose="05000000000000000000" pitchFamily="2" charset="2"/>
              <a:buChar char="Ø"/>
            </a:pPr>
            <a:endParaRPr lang="en-GB" sz="2000" spc="300" dirty="0"/>
          </a:p>
          <a:p>
            <a:pPr marL="285750" indent="-285750">
              <a:buFont typeface="Wingdings" panose="05000000000000000000" pitchFamily="2" charset="2"/>
              <a:buChar char="Ø"/>
            </a:pPr>
            <a:endParaRPr lang="en-GB" sz="2000" spc="300" dirty="0"/>
          </a:p>
          <a:p>
            <a:pPr marL="285750" indent="-285750">
              <a:buFont typeface="Wingdings" panose="05000000000000000000" pitchFamily="2" charset="2"/>
              <a:buChar char="Ø"/>
            </a:pPr>
            <a:r>
              <a:rPr lang="en-GB" sz="2000" spc="300" dirty="0"/>
              <a:t>What can be improved?</a:t>
            </a:r>
          </a:p>
          <a:p>
            <a:pPr marL="285750" indent="-285750">
              <a:buFont typeface="Wingdings" panose="05000000000000000000" pitchFamily="2" charset="2"/>
              <a:buChar char="Ø"/>
            </a:pPr>
            <a:endParaRPr lang="en-GB" sz="2000" spc="300" dirty="0"/>
          </a:p>
          <a:p>
            <a:pPr rtl="0"/>
            <a:endParaRPr lang="en-GB" sz="2000" spc="300" dirty="0"/>
          </a:p>
        </p:txBody>
      </p:sp>
      <p:sp>
        <p:nvSpPr>
          <p:cNvPr id="6" name="Pladsholder til slidenummer 1">
            <a:extLst>
              <a:ext uri="{FF2B5EF4-FFF2-40B4-BE49-F238E27FC236}">
                <a16:creationId xmlns:a16="http://schemas.microsoft.com/office/drawing/2014/main" id="{17474BCB-34BF-47DB-8A10-6F570F7467CB}"/>
              </a:ext>
            </a:extLst>
          </p:cNvPr>
          <p:cNvSpPr txBox="1">
            <a:spLocks/>
          </p:cNvSpPr>
          <p:nvPr/>
        </p:nvSpPr>
        <p:spPr>
          <a:xfrm>
            <a:off x="10718855" y="6325598"/>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Mihai</a:t>
            </a:r>
            <a:endParaRPr lang="en-US" dirty="0"/>
          </a:p>
        </p:txBody>
      </p:sp>
      <p:pic>
        <p:nvPicPr>
          <p:cNvPr id="12" name="Picture 11">
            <a:extLst>
              <a:ext uri="{FF2B5EF4-FFF2-40B4-BE49-F238E27FC236}">
                <a16:creationId xmlns:a16="http://schemas.microsoft.com/office/drawing/2014/main" id="{534200AB-2393-4B07-8A69-2D1CC96368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108" y="4466253"/>
            <a:ext cx="5425440" cy="1676400"/>
          </a:xfrm>
          <a:prstGeom prst="rect">
            <a:avLst/>
          </a:prstGeom>
        </p:spPr>
      </p:pic>
    </p:spTree>
    <p:extLst>
      <p:ext uri="{BB962C8B-B14F-4D97-AF65-F5344CB8AC3E}">
        <p14:creationId xmlns:p14="http://schemas.microsoft.com/office/powerpoint/2010/main" val="2042321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12</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1474385"/>
          </a:xfrm>
        </p:spPr>
        <p:txBody>
          <a:bodyPr/>
          <a:lstStyle/>
          <a:p>
            <a:r>
              <a:rPr lang="en-US" dirty="0"/>
              <a:t>Interface Board</a:t>
            </a:r>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59</a:t>
            </a:r>
          </a:p>
        </p:txBody>
      </p:sp>
      <p:sp>
        <p:nvSpPr>
          <p:cNvPr id="17" name="Textfeld 10">
            <a:extLst>
              <a:ext uri="{FF2B5EF4-FFF2-40B4-BE49-F238E27FC236}">
                <a16:creationId xmlns:a16="http://schemas.microsoft.com/office/drawing/2014/main" id="{20974715-654B-D645-AFB3-F01E84A3A1C5}"/>
              </a:ext>
            </a:extLst>
          </p:cNvPr>
          <p:cNvSpPr txBox="1"/>
          <p:nvPr/>
        </p:nvSpPr>
        <p:spPr>
          <a:xfrm flipH="1">
            <a:off x="7276267" y="1591812"/>
            <a:ext cx="4448373" cy="3785652"/>
          </a:xfrm>
          <a:prstGeom prst="rect">
            <a:avLst/>
          </a:prstGeom>
          <a:noFill/>
        </p:spPr>
        <p:txBody>
          <a:bodyPr wrap="square" rtlCol="0">
            <a:spAutoFit/>
          </a:bodyPr>
          <a:lstStyle/>
          <a:p>
            <a:r>
              <a:rPr lang="de-DE" sz="2000" b="1" spc="300" dirty="0" err="1"/>
              <a:t>Sections</a:t>
            </a:r>
            <a:r>
              <a:rPr lang="de-DE" sz="2000" b="1" spc="300" dirty="0"/>
              <a:t> </a:t>
            </a:r>
            <a:r>
              <a:rPr lang="de-DE" sz="2000" b="1" spc="300" dirty="0" err="1"/>
              <a:t>of</a:t>
            </a:r>
            <a:r>
              <a:rPr lang="de-DE" sz="2000" b="1" spc="300" dirty="0"/>
              <a:t> </a:t>
            </a:r>
            <a:r>
              <a:rPr lang="de-DE" sz="2000" b="1" spc="300" dirty="0" err="1"/>
              <a:t>board</a:t>
            </a:r>
            <a:endParaRPr lang="de-DE" sz="2000" b="1" spc="300" dirty="0"/>
          </a:p>
          <a:p>
            <a:endParaRPr lang="de-DE" sz="2000" b="1" spc="300" dirty="0"/>
          </a:p>
          <a:p>
            <a:pPr marL="342900" indent="-342900">
              <a:buFont typeface="Wingdings" pitchFamily="2" charset="2"/>
              <a:buChar char="Ø"/>
            </a:pPr>
            <a:r>
              <a:rPr lang="de-DE" sz="2000" spc="300" dirty="0"/>
              <a:t>Power </a:t>
            </a:r>
            <a:r>
              <a:rPr lang="de-DE" sz="2000" spc="300" dirty="0" err="1"/>
              <a:t>supply</a:t>
            </a:r>
            <a:endParaRPr lang="de-DE" sz="2000" spc="300" dirty="0"/>
          </a:p>
          <a:p>
            <a:pPr marL="342900" indent="-342900">
              <a:buFont typeface="Wingdings" pitchFamily="2" charset="2"/>
              <a:buChar char="Ø"/>
            </a:pPr>
            <a:endParaRPr lang="de-DE" sz="2000" spc="300" dirty="0"/>
          </a:p>
          <a:p>
            <a:pPr marL="342900" indent="-342900">
              <a:buFont typeface="Wingdings" pitchFamily="2" charset="2"/>
              <a:buChar char="Ø"/>
            </a:pPr>
            <a:r>
              <a:rPr lang="de-DE" sz="2000" spc="300" dirty="0"/>
              <a:t>DSP </a:t>
            </a:r>
            <a:r>
              <a:rPr lang="de-DE" sz="2000" spc="300" dirty="0" err="1"/>
              <a:t>development</a:t>
            </a:r>
            <a:r>
              <a:rPr lang="de-DE" sz="2000" spc="300" dirty="0"/>
              <a:t> </a:t>
            </a:r>
            <a:r>
              <a:rPr lang="de-DE" sz="2000" spc="300" dirty="0" err="1"/>
              <a:t>kit</a:t>
            </a:r>
            <a:endParaRPr lang="de-DE" sz="2000" spc="300" dirty="0"/>
          </a:p>
          <a:p>
            <a:pPr marL="342900" indent="-342900">
              <a:buFont typeface="Wingdings" pitchFamily="2" charset="2"/>
              <a:buChar char="Ø"/>
            </a:pPr>
            <a:endParaRPr lang="de-DE" sz="2000" spc="300" dirty="0"/>
          </a:p>
          <a:p>
            <a:pPr marL="342900" indent="-342900">
              <a:buFont typeface="Wingdings" pitchFamily="2" charset="2"/>
              <a:buChar char="Ø"/>
            </a:pPr>
            <a:r>
              <a:rPr lang="de-DE" sz="2000" spc="300" dirty="0"/>
              <a:t>Reference </a:t>
            </a:r>
            <a:r>
              <a:rPr lang="de-DE" sz="2000" spc="300" dirty="0" err="1"/>
              <a:t>selection</a:t>
            </a:r>
            <a:endParaRPr lang="de-DE" sz="2000" spc="300" dirty="0"/>
          </a:p>
          <a:p>
            <a:pPr marL="342900" indent="-342900">
              <a:buFont typeface="Arial" panose="020B0604020202020204" pitchFamily="34" charset="0"/>
              <a:buChar char="•"/>
            </a:pPr>
            <a:endParaRPr lang="de-DE" sz="2000" spc="300" dirty="0"/>
          </a:p>
          <a:p>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p:txBody>
      </p:sp>
      <p:pic>
        <p:nvPicPr>
          <p:cNvPr id="19" name="Picture 18" descr="A circuit board on a table&#10;&#10;Description automatically generated">
            <a:extLst>
              <a:ext uri="{FF2B5EF4-FFF2-40B4-BE49-F238E27FC236}">
                <a16:creationId xmlns:a16="http://schemas.microsoft.com/office/drawing/2014/main" id="{2B8D47A4-E225-D049-BEB7-58CD906DA6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060" y="1591812"/>
            <a:ext cx="5519682" cy="4139762"/>
          </a:xfrm>
          <a:prstGeom prst="rect">
            <a:avLst/>
          </a:prstGeom>
        </p:spPr>
      </p:pic>
      <p:sp>
        <p:nvSpPr>
          <p:cNvPr id="9" name="Pladsholder til slidenummer 1">
            <a:extLst>
              <a:ext uri="{FF2B5EF4-FFF2-40B4-BE49-F238E27FC236}">
                <a16:creationId xmlns:a16="http://schemas.microsoft.com/office/drawing/2014/main" id="{881BAC74-CF6F-BC47-87F4-BC41C7692D3B}"/>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Faheem</a:t>
            </a:r>
            <a:endParaRPr lang="en-US" dirty="0"/>
          </a:p>
        </p:txBody>
      </p:sp>
    </p:spTree>
    <p:extLst>
      <p:ext uri="{BB962C8B-B14F-4D97-AF65-F5344CB8AC3E}">
        <p14:creationId xmlns:p14="http://schemas.microsoft.com/office/powerpoint/2010/main" val="1810490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13</a:t>
            </a:fld>
            <a:endParaRPr lang="en-US" dirty="0"/>
          </a:p>
        </p:txBody>
      </p:sp>
      <p:sp>
        <p:nvSpPr>
          <p:cNvPr id="3" name="Titel 2"/>
          <p:cNvSpPr>
            <a:spLocks noGrp="1"/>
          </p:cNvSpPr>
          <p:nvPr>
            <p:ph type="title"/>
          </p:nvPr>
        </p:nvSpPr>
        <p:spPr>
          <a:xfrm>
            <a:off x="587373" y="379787"/>
            <a:ext cx="6145023" cy="1621619"/>
          </a:xfrm>
        </p:spPr>
        <p:txBody>
          <a:bodyPr rtlCol="0"/>
          <a:lstStyle/>
          <a:p>
            <a:pPr rtl="0"/>
            <a:r>
              <a:rPr lang="en-GB" dirty="0"/>
              <a:t>Inverter</a:t>
            </a:r>
            <a:endParaRPr lang="da-DK" dirty="0">
              <a:solidFill>
                <a:schemeClr val="accent4"/>
              </a:solidFill>
            </a:endParaRPr>
          </a:p>
        </p:txBody>
      </p:sp>
      <p:sp>
        <p:nvSpPr>
          <p:cNvPr id="10" name="Pladsholder til slidenummer 1">
            <a:extLst>
              <a:ext uri="{FF2B5EF4-FFF2-40B4-BE49-F238E27FC236}">
                <a16:creationId xmlns:a16="http://schemas.microsoft.com/office/drawing/2014/main" id="{48CF1FBB-FB7A-48CA-A7A8-D9D2B515141F}"/>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2" name="Pladsholder til slidenummer 1">
            <a:extLst>
              <a:ext uri="{FF2B5EF4-FFF2-40B4-BE49-F238E27FC236}">
                <a16:creationId xmlns:a16="http://schemas.microsoft.com/office/drawing/2014/main" id="{9E11992D-C297-4BC4-88B0-F4401B08617E}"/>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59</a:t>
            </a:r>
          </a:p>
        </p:txBody>
      </p:sp>
      <p:pic>
        <p:nvPicPr>
          <p:cNvPr id="5" name="Picture 4" descr="A picture containing indoor, LEGO, toy, floor&#10;&#10;Description automatically generated">
            <a:extLst>
              <a:ext uri="{FF2B5EF4-FFF2-40B4-BE49-F238E27FC236}">
                <a16:creationId xmlns:a16="http://schemas.microsoft.com/office/drawing/2014/main" id="{7257E38C-6AA4-2448-B8C0-3E32B05BB4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373" y="1629082"/>
            <a:ext cx="5485462" cy="3599835"/>
          </a:xfrm>
          <a:prstGeom prst="rect">
            <a:avLst/>
          </a:prstGeom>
        </p:spPr>
      </p:pic>
      <p:sp>
        <p:nvSpPr>
          <p:cNvPr id="16" name="Textfeld 10">
            <a:extLst>
              <a:ext uri="{FF2B5EF4-FFF2-40B4-BE49-F238E27FC236}">
                <a16:creationId xmlns:a16="http://schemas.microsoft.com/office/drawing/2014/main" id="{603D0F06-C0DF-0342-8FE9-27DB09A74D8C}"/>
              </a:ext>
            </a:extLst>
          </p:cNvPr>
          <p:cNvSpPr txBox="1"/>
          <p:nvPr/>
        </p:nvSpPr>
        <p:spPr>
          <a:xfrm flipH="1">
            <a:off x="6297768" y="1495868"/>
            <a:ext cx="5613584" cy="4708981"/>
          </a:xfrm>
          <a:prstGeom prst="rect">
            <a:avLst/>
          </a:prstGeom>
          <a:noFill/>
        </p:spPr>
        <p:txBody>
          <a:bodyPr wrap="square" rtlCol="0">
            <a:spAutoFit/>
          </a:bodyPr>
          <a:lstStyle/>
          <a:p>
            <a:r>
              <a:rPr lang="de-DE" sz="2000" b="1" spc="300" dirty="0"/>
              <a:t>Inverter </a:t>
            </a:r>
            <a:r>
              <a:rPr lang="de-DE" sz="2000" b="1" spc="300" dirty="0" err="1"/>
              <a:t>Electrical</a:t>
            </a:r>
            <a:r>
              <a:rPr lang="de-DE" sz="2000" b="1" spc="300" dirty="0"/>
              <a:t> </a:t>
            </a:r>
            <a:r>
              <a:rPr lang="de-DE" sz="2000" b="1" spc="300" dirty="0" err="1"/>
              <a:t>Characteristics</a:t>
            </a:r>
            <a:endParaRPr lang="de-DE" sz="2000" b="1" spc="300" dirty="0"/>
          </a:p>
          <a:p>
            <a:endParaRPr lang="de-DE" sz="2000" b="1" spc="300" dirty="0"/>
          </a:p>
          <a:p>
            <a:pPr marL="342900" indent="-342900">
              <a:buFont typeface="Wingdings" pitchFamily="2" charset="2"/>
              <a:buChar char="Ø"/>
            </a:pPr>
            <a:r>
              <a:rPr lang="de-DE" sz="2000" spc="300" dirty="0"/>
              <a:t>Power </a:t>
            </a:r>
            <a:r>
              <a:rPr lang="de-DE" sz="2000" spc="300" dirty="0" err="1"/>
              <a:t>capability</a:t>
            </a:r>
            <a:r>
              <a:rPr lang="de-DE" sz="2000" spc="300" dirty="0"/>
              <a:t> : 7.3kW </a:t>
            </a:r>
          </a:p>
          <a:p>
            <a:pPr marL="342900" indent="-342900">
              <a:buFont typeface="Wingdings" pitchFamily="2" charset="2"/>
              <a:buChar char="Ø"/>
            </a:pPr>
            <a:endParaRPr lang="de-DE" sz="2000" spc="300" dirty="0"/>
          </a:p>
          <a:p>
            <a:pPr marL="342900" indent="-342900">
              <a:buFont typeface="Wingdings" pitchFamily="2" charset="2"/>
              <a:buChar char="Ø"/>
            </a:pPr>
            <a:r>
              <a:rPr lang="de-DE" sz="2000" spc="300" dirty="0"/>
              <a:t>DC link </a:t>
            </a:r>
            <a:r>
              <a:rPr lang="de-DE" sz="2000" spc="300" dirty="0" err="1"/>
              <a:t>voltage</a:t>
            </a:r>
            <a:r>
              <a:rPr lang="de-DE" sz="2000" spc="300" dirty="0"/>
              <a:t> : 36V</a:t>
            </a:r>
          </a:p>
          <a:p>
            <a:pPr marL="342900" indent="-342900">
              <a:buFont typeface="Wingdings" pitchFamily="2" charset="2"/>
              <a:buChar char="Ø"/>
            </a:pPr>
            <a:endParaRPr lang="de-DE" sz="2000" spc="300" dirty="0"/>
          </a:p>
          <a:p>
            <a:pPr marL="342900" indent="-342900">
              <a:buFont typeface="Wingdings" pitchFamily="2" charset="2"/>
              <a:buChar char="Ø"/>
            </a:pPr>
            <a:r>
              <a:rPr lang="de-DE" sz="2000" spc="300" dirty="0" err="1"/>
              <a:t>Switching</a:t>
            </a:r>
            <a:r>
              <a:rPr lang="de-DE" sz="2000" spc="300" dirty="0"/>
              <a:t> </a:t>
            </a:r>
            <a:r>
              <a:rPr lang="de-DE" sz="2000" spc="300" dirty="0" err="1"/>
              <a:t>frequency</a:t>
            </a:r>
            <a:r>
              <a:rPr lang="de-DE" sz="2000" spc="300" dirty="0"/>
              <a:t> : 20kHz</a:t>
            </a:r>
          </a:p>
          <a:p>
            <a:endParaRPr lang="de-DE" sz="2000" spc="300" dirty="0"/>
          </a:p>
          <a:p>
            <a:r>
              <a:rPr lang="de-DE" sz="2000" b="1" spc="300" dirty="0"/>
              <a:t>MOSFET </a:t>
            </a:r>
            <a:r>
              <a:rPr lang="de-DE" sz="2000" b="1" spc="300" dirty="0" err="1"/>
              <a:t>Used</a:t>
            </a:r>
            <a:endParaRPr lang="de-DE" sz="2000" b="1" spc="300" dirty="0"/>
          </a:p>
          <a:p>
            <a:endParaRPr lang="de-DE" sz="2000" spc="300" dirty="0"/>
          </a:p>
          <a:p>
            <a:pPr marL="342900" indent="-342900">
              <a:buFont typeface="Wingdings" pitchFamily="2" charset="2"/>
              <a:buChar char="Ø"/>
            </a:pPr>
            <a:r>
              <a:rPr lang="de-DE" sz="2000" spc="300" dirty="0"/>
              <a:t>Infineon </a:t>
            </a:r>
            <a:r>
              <a:rPr lang="de-DE" sz="2000" spc="300" dirty="0" err="1"/>
              <a:t>OptiMOS</a:t>
            </a:r>
            <a:r>
              <a:rPr lang="de-DE" sz="2000" spc="300" baseline="30000" dirty="0" err="1"/>
              <a:t>TM</a:t>
            </a:r>
            <a:r>
              <a:rPr lang="de-DE" sz="2000" spc="300" baseline="30000" dirty="0"/>
              <a:t>  </a:t>
            </a:r>
            <a:r>
              <a:rPr lang="de-DE" sz="2000" spc="300" dirty="0"/>
              <a:t>: 80V 300A</a:t>
            </a:r>
          </a:p>
          <a:p>
            <a:pPr marL="342900" indent="-342900">
              <a:buFont typeface="Wingdings" pitchFamily="2" charset="2"/>
              <a:buChar char="Ø"/>
            </a:pPr>
            <a:endParaRPr lang="de-DE" sz="2000" spc="300" dirty="0"/>
          </a:p>
          <a:p>
            <a:pPr marL="342900" indent="-342900">
              <a:buFont typeface="Wingdings" pitchFamily="2" charset="2"/>
              <a:buChar char="Ø"/>
            </a:pPr>
            <a:r>
              <a:rPr lang="de-DE" sz="2000" spc="300" dirty="0"/>
              <a:t>Package type : PG-HSOF-8-1</a:t>
            </a:r>
            <a:endParaRPr lang="de-DE" sz="2000" b="1" spc="300" dirty="0"/>
          </a:p>
          <a:p>
            <a:pPr marL="342900" indent="-342900">
              <a:buFont typeface="Wingdings" pitchFamily="2" charset="2"/>
              <a:buChar char="Ø"/>
            </a:pPr>
            <a:endParaRPr lang="de-DE" sz="2000" b="1" spc="300" dirty="0"/>
          </a:p>
          <a:p>
            <a:pPr marL="342900" indent="-342900">
              <a:buFont typeface="Wingdings" pitchFamily="2" charset="2"/>
              <a:buChar char="Ø"/>
            </a:pPr>
            <a:r>
              <a:rPr lang="de-DE" sz="2000" spc="300" dirty="0"/>
              <a:t>Max. </a:t>
            </a:r>
            <a:r>
              <a:rPr lang="de-DE" sz="2000" spc="300" dirty="0" err="1"/>
              <a:t>allowed</a:t>
            </a:r>
            <a:r>
              <a:rPr lang="de-DE" sz="2000" spc="300" dirty="0"/>
              <a:t> </a:t>
            </a:r>
            <a:r>
              <a:rPr lang="de-DE" sz="2000" spc="300" dirty="0" err="1"/>
              <a:t>T</a:t>
            </a:r>
            <a:r>
              <a:rPr lang="de-DE" sz="2000" spc="300" baseline="-25000" dirty="0" err="1"/>
              <a:t>j</a:t>
            </a:r>
            <a:r>
              <a:rPr lang="de-DE" sz="2000" spc="300" dirty="0"/>
              <a:t> : 175℃</a:t>
            </a:r>
            <a:endParaRPr lang="de-DE" sz="2000" spc="300" baseline="-25000" dirty="0"/>
          </a:p>
        </p:txBody>
      </p:sp>
      <p:sp>
        <p:nvSpPr>
          <p:cNvPr id="9" name="Pladsholder til slidenummer 1">
            <a:extLst>
              <a:ext uri="{FF2B5EF4-FFF2-40B4-BE49-F238E27FC236}">
                <a16:creationId xmlns:a16="http://schemas.microsoft.com/office/drawing/2014/main" id="{5B776416-2C9F-ED4C-9F47-BE7F39F4620B}"/>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Faheem</a:t>
            </a:r>
            <a:endParaRPr lang="en-US" dirty="0"/>
          </a:p>
        </p:txBody>
      </p:sp>
    </p:spTree>
    <p:extLst>
      <p:ext uri="{BB962C8B-B14F-4D97-AF65-F5344CB8AC3E}">
        <p14:creationId xmlns:p14="http://schemas.microsoft.com/office/powerpoint/2010/main" val="2127855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14</a:t>
            </a:fld>
            <a:endParaRPr lang="en-US" dirty="0"/>
          </a:p>
        </p:txBody>
      </p:sp>
      <p:sp>
        <p:nvSpPr>
          <p:cNvPr id="3" name="Titel 2"/>
          <p:cNvSpPr>
            <a:spLocks noGrp="1"/>
          </p:cNvSpPr>
          <p:nvPr>
            <p:ph type="title"/>
          </p:nvPr>
        </p:nvSpPr>
        <p:spPr>
          <a:xfrm>
            <a:off x="587373" y="379787"/>
            <a:ext cx="6145023" cy="1621619"/>
          </a:xfrm>
        </p:spPr>
        <p:txBody>
          <a:bodyPr rtlCol="0"/>
          <a:lstStyle/>
          <a:p>
            <a:pPr rtl="0"/>
            <a:r>
              <a:rPr lang="en-GB" dirty="0"/>
              <a:t>Inverter</a:t>
            </a:r>
            <a:r>
              <a:rPr lang="ja-JP" altLang="en-US"/>
              <a:t> </a:t>
            </a:r>
            <a:r>
              <a:rPr lang="en-US" altLang="ja-JP" dirty="0"/>
              <a:t>thermal test</a:t>
            </a:r>
            <a:endParaRPr lang="da-DK" dirty="0">
              <a:solidFill>
                <a:schemeClr val="accent4"/>
              </a:solidFill>
            </a:endParaRPr>
          </a:p>
        </p:txBody>
      </p:sp>
      <p:sp>
        <p:nvSpPr>
          <p:cNvPr id="10" name="Pladsholder til slidenummer 1">
            <a:extLst>
              <a:ext uri="{FF2B5EF4-FFF2-40B4-BE49-F238E27FC236}">
                <a16:creationId xmlns:a16="http://schemas.microsoft.com/office/drawing/2014/main" id="{48CF1FBB-FB7A-48CA-A7A8-D9D2B515141F}"/>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2" name="Pladsholder til slidenummer 1">
            <a:extLst>
              <a:ext uri="{FF2B5EF4-FFF2-40B4-BE49-F238E27FC236}">
                <a16:creationId xmlns:a16="http://schemas.microsoft.com/office/drawing/2014/main" id="{9E11992D-C297-4BC4-88B0-F4401B08617E}"/>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59</a:t>
            </a:r>
          </a:p>
        </p:txBody>
      </p:sp>
      <p:sp>
        <p:nvSpPr>
          <p:cNvPr id="9" name="Rounded Rectangle 8">
            <a:extLst>
              <a:ext uri="{FF2B5EF4-FFF2-40B4-BE49-F238E27FC236}">
                <a16:creationId xmlns:a16="http://schemas.microsoft.com/office/drawing/2014/main" id="{79BE00AE-E805-F94C-848B-6220B881C44D}"/>
              </a:ext>
            </a:extLst>
          </p:cNvPr>
          <p:cNvSpPr/>
          <p:nvPr/>
        </p:nvSpPr>
        <p:spPr>
          <a:xfrm>
            <a:off x="3553967" y="1540898"/>
            <a:ext cx="5084066" cy="1178189"/>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spc="300" dirty="0">
                <a:solidFill>
                  <a:schemeClr val="tx1"/>
                </a:solidFill>
              </a:rPr>
              <a:t>Inverter </a:t>
            </a:r>
            <a:r>
              <a:rPr lang="de-DE" sz="2000" b="1" spc="300" dirty="0" err="1">
                <a:solidFill>
                  <a:schemeClr val="tx1"/>
                </a:solidFill>
              </a:rPr>
              <a:t>case</a:t>
            </a:r>
            <a:r>
              <a:rPr lang="de-DE" sz="2000" b="1" spc="300" dirty="0">
                <a:solidFill>
                  <a:schemeClr val="tx1"/>
                </a:solidFill>
              </a:rPr>
              <a:t> </a:t>
            </a:r>
            <a:r>
              <a:rPr lang="de-DE" sz="2000" b="1" spc="300" dirty="0" err="1">
                <a:solidFill>
                  <a:schemeClr val="tx1"/>
                </a:solidFill>
              </a:rPr>
              <a:t>temperature</a:t>
            </a:r>
            <a:r>
              <a:rPr lang="de-DE" sz="2000" b="1" spc="300" dirty="0">
                <a:solidFill>
                  <a:schemeClr val="tx1"/>
                </a:solidFill>
              </a:rPr>
              <a:t> </a:t>
            </a:r>
            <a:r>
              <a:rPr lang="de-DE" sz="2000" b="1" spc="300" dirty="0" err="1">
                <a:solidFill>
                  <a:schemeClr val="tx1"/>
                </a:solidFill>
              </a:rPr>
              <a:t>test</a:t>
            </a:r>
            <a:r>
              <a:rPr lang="de-DE" sz="2000" b="1" spc="300" dirty="0">
                <a:solidFill>
                  <a:schemeClr val="tx1"/>
                </a:solidFill>
              </a:rPr>
              <a:t> at different </a:t>
            </a:r>
            <a:r>
              <a:rPr lang="de-DE" sz="2000" b="1" spc="300" dirty="0" err="1">
                <a:solidFill>
                  <a:schemeClr val="tx1"/>
                </a:solidFill>
              </a:rPr>
              <a:t>operating</a:t>
            </a:r>
            <a:r>
              <a:rPr lang="de-DE" sz="2000" b="1" spc="300" dirty="0">
                <a:solidFill>
                  <a:schemeClr val="tx1"/>
                </a:solidFill>
              </a:rPr>
              <a:t> </a:t>
            </a:r>
            <a:r>
              <a:rPr lang="de-DE" sz="2000" b="1" spc="300" dirty="0" err="1">
                <a:solidFill>
                  <a:schemeClr val="tx1"/>
                </a:solidFill>
              </a:rPr>
              <a:t>condition</a:t>
            </a:r>
            <a:r>
              <a:rPr lang="de-DE" sz="2000" b="1" spc="300" dirty="0">
                <a:solidFill>
                  <a:schemeClr val="tx1"/>
                </a:solidFill>
              </a:rPr>
              <a:t> </a:t>
            </a:r>
            <a:r>
              <a:rPr lang="de-DE" sz="2000" b="1" spc="300" dirty="0" err="1">
                <a:solidFill>
                  <a:schemeClr val="tx1"/>
                </a:solidFill>
              </a:rPr>
              <a:t>up</a:t>
            </a:r>
            <a:r>
              <a:rPr lang="de-DE" sz="2000" b="1" spc="300" dirty="0">
                <a:solidFill>
                  <a:schemeClr val="tx1"/>
                </a:solidFill>
              </a:rPr>
              <a:t> </a:t>
            </a:r>
            <a:r>
              <a:rPr lang="de-DE" sz="2000" b="1" spc="300" dirty="0" err="1">
                <a:solidFill>
                  <a:schemeClr val="tx1"/>
                </a:solidFill>
              </a:rPr>
              <a:t>to</a:t>
            </a:r>
            <a:r>
              <a:rPr lang="de-DE" sz="2000" b="1" spc="300" dirty="0">
                <a:solidFill>
                  <a:schemeClr val="tx1"/>
                </a:solidFill>
              </a:rPr>
              <a:t> </a:t>
            </a:r>
            <a:r>
              <a:rPr lang="de-DE" sz="2000" b="1" spc="300" dirty="0" err="1">
                <a:solidFill>
                  <a:schemeClr val="tx1"/>
                </a:solidFill>
              </a:rPr>
              <a:t>rated</a:t>
            </a:r>
            <a:r>
              <a:rPr lang="de-DE" sz="2000" b="1" spc="300" dirty="0">
                <a:solidFill>
                  <a:schemeClr val="tx1"/>
                </a:solidFill>
              </a:rPr>
              <a:t> </a:t>
            </a:r>
            <a:r>
              <a:rPr lang="de-DE" sz="2000" b="1" spc="300" dirty="0" err="1">
                <a:solidFill>
                  <a:schemeClr val="tx1"/>
                </a:solidFill>
              </a:rPr>
              <a:t>values</a:t>
            </a:r>
            <a:endParaRPr lang="de-DE" sz="2000" spc="300" baseline="-25000" dirty="0">
              <a:solidFill>
                <a:schemeClr val="tx1"/>
              </a:solidFill>
            </a:endParaRPr>
          </a:p>
        </p:txBody>
      </p:sp>
      <p:graphicFrame>
        <p:nvGraphicFramePr>
          <p:cNvPr id="8" name="Tabel 5">
            <a:extLst>
              <a:ext uri="{FF2B5EF4-FFF2-40B4-BE49-F238E27FC236}">
                <a16:creationId xmlns:a16="http://schemas.microsoft.com/office/drawing/2014/main" id="{F61D2250-98FC-F848-87B3-2037ED435E71}"/>
              </a:ext>
            </a:extLst>
          </p:cNvPr>
          <p:cNvGraphicFramePr>
            <a:graphicFrameLocks noGrp="1"/>
          </p:cNvGraphicFramePr>
          <p:nvPr/>
        </p:nvGraphicFramePr>
        <p:xfrm>
          <a:off x="587373" y="2927796"/>
          <a:ext cx="7145020" cy="2768600"/>
        </p:xfrm>
        <a:graphic>
          <a:graphicData uri="http://schemas.openxmlformats.org/drawingml/2006/table">
            <a:tbl>
              <a:tblPr firstRow="1" bandRow="1">
                <a:tableStyleId>{5C22544A-7EE6-4342-B048-85BDC9FD1C3A}</a:tableStyleId>
              </a:tblPr>
              <a:tblGrid>
                <a:gridCol w="1361440">
                  <a:extLst>
                    <a:ext uri="{9D8B030D-6E8A-4147-A177-3AD203B41FA5}">
                      <a16:colId xmlns:a16="http://schemas.microsoft.com/office/drawing/2014/main" val="4134023861"/>
                    </a:ext>
                  </a:extLst>
                </a:gridCol>
                <a:gridCol w="1503680">
                  <a:extLst>
                    <a:ext uri="{9D8B030D-6E8A-4147-A177-3AD203B41FA5}">
                      <a16:colId xmlns:a16="http://schemas.microsoft.com/office/drawing/2014/main" val="1693208999"/>
                    </a:ext>
                  </a:extLst>
                </a:gridCol>
                <a:gridCol w="2255520">
                  <a:extLst>
                    <a:ext uri="{9D8B030D-6E8A-4147-A177-3AD203B41FA5}">
                      <a16:colId xmlns:a16="http://schemas.microsoft.com/office/drawing/2014/main" val="3520461613"/>
                    </a:ext>
                  </a:extLst>
                </a:gridCol>
                <a:gridCol w="2024380">
                  <a:extLst>
                    <a:ext uri="{9D8B030D-6E8A-4147-A177-3AD203B41FA5}">
                      <a16:colId xmlns:a16="http://schemas.microsoft.com/office/drawing/2014/main" val="2619136904"/>
                    </a:ext>
                  </a:extLst>
                </a:gridCol>
              </a:tblGrid>
              <a:tr h="370840">
                <a:tc>
                  <a:txBody>
                    <a:bodyPr/>
                    <a:lstStyle/>
                    <a:p>
                      <a:pPr algn="ctr"/>
                      <a:r>
                        <a:rPr lang="da-DK" dirty="0"/>
                        <a:t>DC link </a:t>
                      </a:r>
                      <a:r>
                        <a:rPr lang="da-DK" dirty="0" err="1"/>
                        <a:t>voltage</a:t>
                      </a:r>
                      <a:r>
                        <a:rPr lang="da-DK" dirty="0"/>
                        <a:t> </a:t>
                      </a:r>
                      <a:br>
                        <a:rPr lang="da-DK" dirty="0"/>
                      </a:br>
                      <a:r>
                        <a:rPr lang="da-DK" dirty="0"/>
                        <a:t>(V)</a:t>
                      </a:r>
                      <a:endParaRPr lang="en-US" dirty="0"/>
                    </a:p>
                  </a:txBody>
                  <a:tcPr/>
                </a:tc>
                <a:tc>
                  <a:txBody>
                    <a:bodyPr/>
                    <a:lstStyle/>
                    <a:p>
                      <a:pPr algn="ctr"/>
                      <a:r>
                        <a:rPr lang="da-DK" dirty="0"/>
                        <a:t>Average </a:t>
                      </a:r>
                      <a:r>
                        <a:rPr lang="da-DK" dirty="0" err="1"/>
                        <a:t>drain</a:t>
                      </a:r>
                      <a:r>
                        <a:rPr lang="da-DK" dirty="0"/>
                        <a:t> </a:t>
                      </a:r>
                      <a:r>
                        <a:rPr lang="da-DK" dirty="0" err="1"/>
                        <a:t>current</a:t>
                      </a:r>
                      <a:r>
                        <a:rPr lang="da-DK" dirty="0"/>
                        <a:t> (A)</a:t>
                      </a:r>
                      <a:endParaRPr lang="en-US" dirty="0"/>
                    </a:p>
                  </a:txBody>
                  <a:tcPr/>
                </a:tc>
                <a:tc>
                  <a:txBody>
                    <a:bodyPr/>
                    <a:lstStyle/>
                    <a:p>
                      <a:pPr algn="ctr"/>
                      <a:r>
                        <a:rPr lang="da-DK" dirty="0"/>
                        <a:t>Temp. (</a:t>
                      </a:r>
                      <a:r>
                        <a:rPr lang="da-DK" dirty="0" err="1"/>
                        <a:t>Thermocouple</a:t>
                      </a:r>
                      <a:r>
                        <a:rPr lang="da-DK" dirty="0"/>
                        <a:t>)</a:t>
                      </a:r>
                    </a:p>
                    <a:p>
                      <a:pPr algn="ctr"/>
                      <a:r>
                        <a:rPr lang="da-DK" dirty="0"/>
                        <a:t>(</a:t>
                      </a:r>
                      <a:r>
                        <a:rPr lang="ja-JP" altLang="en-US"/>
                        <a:t>℃</a:t>
                      </a:r>
                      <a:r>
                        <a:rPr lang="da-DK" dirty="0"/>
                        <a:t>)</a:t>
                      </a:r>
                      <a:endParaRPr lang="en-US" dirty="0"/>
                    </a:p>
                  </a:txBody>
                  <a:tcPr/>
                </a:tc>
                <a:tc>
                  <a:txBody>
                    <a:bodyPr/>
                    <a:lstStyle/>
                    <a:p>
                      <a:pPr algn="ctr"/>
                      <a:r>
                        <a:rPr lang="en-US" dirty="0"/>
                        <a:t>Temp. (Simulation)</a:t>
                      </a:r>
                    </a:p>
                    <a:p>
                      <a:pPr algn="ctr"/>
                      <a:r>
                        <a:rPr lang="da-DK" dirty="0"/>
                        <a:t>(</a:t>
                      </a:r>
                      <a:r>
                        <a:rPr lang="ja-JP" altLang="en-US"/>
                        <a:t>℃</a:t>
                      </a:r>
                      <a:r>
                        <a:rPr lang="da-DK" dirty="0"/>
                        <a:t>)</a:t>
                      </a:r>
                      <a:endParaRPr lang="en-US" dirty="0"/>
                    </a:p>
                  </a:txBody>
                  <a:tcPr/>
                </a:tc>
                <a:extLst>
                  <a:ext uri="{0D108BD9-81ED-4DB2-BD59-A6C34878D82A}">
                    <a16:rowId xmlns:a16="http://schemas.microsoft.com/office/drawing/2014/main" val="1013243143"/>
                  </a:ext>
                </a:extLst>
              </a:tr>
              <a:tr h="370840">
                <a:tc>
                  <a:txBody>
                    <a:bodyPr/>
                    <a:lstStyle/>
                    <a:p>
                      <a:pPr algn="ctr"/>
                      <a:r>
                        <a:rPr lang="da-DK" dirty="0"/>
                        <a:t>12.5</a:t>
                      </a:r>
                      <a:endParaRPr lang="en-US" dirty="0"/>
                    </a:p>
                  </a:txBody>
                  <a:tcPr/>
                </a:tc>
                <a:tc>
                  <a:txBody>
                    <a:bodyPr/>
                    <a:lstStyle/>
                    <a:p>
                      <a:pPr algn="ctr"/>
                      <a:r>
                        <a:rPr lang="da-DK" dirty="0"/>
                        <a:t>55</a:t>
                      </a:r>
                      <a:endParaRPr lang="en-US" dirty="0"/>
                    </a:p>
                  </a:txBody>
                  <a:tcPr/>
                </a:tc>
                <a:tc>
                  <a:txBody>
                    <a:bodyPr/>
                    <a:lstStyle/>
                    <a:p>
                      <a:pPr algn="ctr"/>
                      <a:r>
                        <a:rPr lang="da-DK" dirty="0"/>
                        <a:t>24.8</a:t>
                      </a:r>
                      <a:endParaRPr lang="en-US" dirty="0"/>
                    </a:p>
                  </a:txBody>
                  <a:tcPr/>
                </a:tc>
                <a:tc>
                  <a:txBody>
                    <a:bodyPr/>
                    <a:lstStyle/>
                    <a:p>
                      <a:pPr algn="ctr"/>
                      <a:r>
                        <a:rPr lang="da-DK" dirty="0"/>
                        <a:t>26.8</a:t>
                      </a:r>
                      <a:endParaRPr lang="en-US" dirty="0"/>
                    </a:p>
                  </a:txBody>
                  <a:tcPr/>
                </a:tc>
                <a:extLst>
                  <a:ext uri="{0D108BD9-81ED-4DB2-BD59-A6C34878D82A}">
                    <a16:rowId xmlns:a16="http://schemas.microsoft.com/office/drawing/2014/main" val="1328246870"/>
                  </a:ext>
                </a:extLst>
              </a:tr>
              <a:tr h="370840">
                <a:tc>
                  <a:txBody>
                    <a:bodyPr/>
                    <a:lstStyle/>
                    <a:p>
                      <a:pPr algn="ctr"/>
                      <a:r>
                        <a:rPr lang="da-DK" dirty="0"/>
                        <a:t>18</a:t>
                      </a:r>
                      <a:endParaRPr lang="en-US" dirty="0"/>
                    </a:p>
                  </a:txBody>
                  <a:tcPr/>
                </a:tc>
                <a:tc>
                  <a:txBody>
                    <a:bodyPr/>
                    <a:lstStyle/>
                    <a:p>
                      <a:pPr algn="ctr"/>
                      <a:r>
                        <a:rPr lang="da-DK" dirty="0"/>
                        <a:t>100</a:t>
                      </a:r>
                      <a:endParaRPr lang="en-US" dirty="0"/>
                    </a:p>
                  </a:txBody>
                  <a:tcPr/>
                </a:tc>
                <a:tc>
                  <a:txBody>
                    <a:bodyPr/>
                    <a:lstStyle/>
                    <a:p>
                      <a:pPr algn="ctr"/>
                      <a:r>
                        <a:rPr lang="da-DK" dirty="0"/>
                        <a:t>28</a:t>
                      </a:r>
                      <a:endParaRPr lang="en-US" dirty="0"/>
                    </a:p>
                  </a:txBody>
                  <a:tcPr/>
                </a:tc>
                <a:tc>
                  <a:txBody>
                    <a:bodyPr/>
                    <a:lstStyle/>
                    <a:p>
                      <a:pPr algn="ctr"/>
                      <a:r>
                        <a:rPr lang="da-DK" dirty="0"/>
                        <a:t>30.3</a:t>
                      </a:r>
                      <a:endParaRPr lang="en-US" dirty="0"/>
                    </a:p>
                  </a:txBody>
                  <a:tcPr/>
                </a:tc>
                <a:extLst>
                  <a:ext uri="{0D108BD9-81ED-4DB2-BD59-A6C34878D82A}">
                    <a16:rowId xmlns:a16="http://schemas.microsoft.com/office/drawing/2014/main" val="2474280064"/>
                  </a:ext>
                </a:extLst>
              </a:tr>
              <a:tr h="370840">
                <a:tc>
                  <a:txBody>
                    <a:bodyPr/>
                    <a:lstStyle/>
                    <a:p>
                      <a:pPr algn="ctr"/>
                      <a:r>
                        <a:rPr lang="da-DK" dirty="0"/>
                        <a:t>24</a:t>
                      </a:r>
                      <a:endParaRPr lang="en-US" dirty="0"/>
                    </a:p>
                  </a:txBody>
                  <a:tcPr/>
                </a:tc>
                <a:tc>
                  <a:txBody>
                    <a:bodyPr/>
                    <a:lstStyle/>
                    <a:p>
                      <a:pPr algn="ctr"/>
                      <a:r>
                        <a:rPr lang="da-DK" dirty="0"/>
                        <a:t>152</a:t>
                      </a:r>
                      <a:endParaRPr lang="en-US" dirty="0"/>
                    </a:p>
                  </a:txBody>
                  <a:tcPr/>
                </a:tc>
                <a:tc>
                  <a:txBody>
                    <a:bodyPr/>
                    <a:lstStyle/>
                    <a:p>
                      <a:pPr algn="ctr"/>
                      <a:r>
                        <a:rPr lang="da-DK" dirty="0"/>
                        <a:t>37</a:t>
                      </a:r>
                      <a:endParaRPr lang="en-US" dirty="0"/>
                    </a:p>
                  </a:txBody>
                  <a:tcPr/>
                </a:tc>
                <a:tc>
                  <a:txBody>
                    <a:bodyPr/>
                    <a:lstStyle/>
                    <a:p>
                      <a:pPr algn="ctr"/>
                      <a:r>
                        <a:rPr lang="da-DK" dirty="0"/>
                        <a:t>36.7</a:t>
                      </a:r>
                      <a:endParaRPr lang="en-US" dirty="0"/>
                    </a:p>
                  </a:txBody>
                  <a:tcPr/>
                </a:tc>
                <a:extLst>
                  <a:ext uri="{0D108BD9-81ED-4DB2-BD59-A6C34878D82A}">
                    <a16:rowId xmlns:a16="http://schemas.microsoft.com/office/drawing/2014/main" val="1542825534"/>
                  </a:ext>
                </a:extLst>
              </a:tr>
              <a:tr h="370840">
                <a:tc>
                  <a:txBody>
                    <a:bodyPr/>
                    <a:lstStyle/>
                    <a:p>
                      <a:pPr algn="ctr"/>
                      <a:r>
                        <a:rPr lang="en-US" dirty="0"/>
                        <a:t>33</a:t>
                      </a:r>
                    </a:p>
                  </a:txBody>
                  <a:tcPr/>
                </a:tc>
                <a:tc>
                  <a:txBody>
                    <a:bodyPr/>
                    <a:lstStyle/>
                    <a:p>
                      <a:pPr algn="ctr"/>
                      <a:r>
                        <a:rPr lang="en-US" dirty="0"/>
                        <a:t>172</a:t>
                      </a:r>
                    </a:p>
                  </a:txBody>
                  <a:tcPr/>
                </a:tc>
                <a:tc>
                  <a:txBody>
                    <a:bodyPr/>
                    <a:lstStyle/>
                    <a:p>
                      <a:pPr algn="ctr"/>
                      <a:r>
                        <a:rPr lang="en-US" dirty="0"/>
                        <a:t>44.8</a:t>
                      </a:r>
                    </a:p>
                  </a:txBody>
                  <a:tcPr/>
                </a:tc>
                <a:tc>
                  <a:txBody>
                    <a:bodyPr/>
                    <a:lstStyle/>
                    <a:p>
                      <a:pPr algn="ctr"/>
                      <a:r>
                        <a:rPr lang="en-US" dirty="0"/>
                        <a:t>40.3</a:t>
                      </a:r>
                    </a:p>
                  </a:txBody>
                  <a:tcPr/>
                </a:tc>
                <a:extLst>
                  <a:ext uri="{0D108BD9-81ED-4DB2-BD59-A6C34878D82A}">
                    <a16:rowId xmlns:a16="http://schemas.microsoft.com/office/drawing/2014/main" val="1365374364"/>
                  </a:ext>
                </a:extLst>
              </a:tr>
              <a:tr h="370840">
                <a:tc>
                  <a:txBody>
                    <a:bodyPr/>
                    <a:lstStyle/>
                    <a:p>
                      <a:pPr algn="ctr"/>
                      <a:r>
                        <a:rPr lang="en-US" dirty="0"/>
                        <a:t>38</a:t>
                      </a:r>
                    </a:p>
                  </a:txBody>
                  <a:tcPr/>
                </a:tc>
                <a:tc>
                  <a:txBody>
                    <a:bodyPr/>
                    <a:lstStyle/>
                    <a:p>
                      <a:pPr algn="ctr"/>
                      <a:r>
                        <a:rPr lang="en-US" dirty="0"/>
                        <a:t>190</a:t>
                      </a:r>
                    </a:p>
                  </a:txBody>
                  <a:tcPr/>
                </a:tc>
                <a:tc>
                  <a:txBody>
                    <a:bodyPr/>
                    <a:lstStyle/>
                    <a:p>
                      <a:pPr algn="ctr"/>
                      <a:r>
                        <a:rPr lang="en-US" dirty="0"/>
                        <a:t>50.5</a:t>
                      </a:r>
                    </a:p>
                  </a:txBody>
                  <a:tcPr/>
                </a:tc>
                <a:tc>
                  <a:txBody>
                    <a:bodyPr/>
                    <a:lstStyle/>
                    <a:p>
                      <a:pPr algn="ctr"/>
                      <a:r>
                        <a:rPr lang="en-US" dirty="0"/>
                        <a:t>43.8</a:t>
                      </a:r>
                    </a:p>
                  </a:txBody>
                  <a:tcPr/>
                </a:tc>
                <a:extLst>
                  <a:ext uri="{0D108BD9-81ED-4DB2-BD59-A6C34878D82A}">
                    <a16:rowId xmlns:a16="http://schemas.microsoft.com/office/drawing/2014/main" val="4041122972"/>
                  </a:ext>
                </a:extLst>
              </a:tr>
            </a:tbl>
          </a:graphicData>
        </a:graphic>
      </p:graphicFrame>
      <p:pic>
        <p:nvPicPr>
          <p:cNvPr id="13" name="Picture 12" descr="A screenshot of a cell phone&#10;&#10;Description automatically generated">
            <a:extLst>
              <a:ext uri="{FF2B5EF4-FFF2-40B4-BE49-F238E27FC236}">
                <a16:creationId xmlns:a16="http://schemas.microsoft.com/office/drawing/2014/main" id="{F568B8FD-924F-7B42-9661-A32436818B69}"/>
              </a:ext>
            </a:extLst>
          </p:cNvPr>
          <p:cNvPicPr>
            <a:picLocks noChangeAspect="1"/>
          </p:cNvPicPr>
          <p:nvPr/>
        </p:nvPicPr>
        <p:blipFill rotWithShape="1">
          <a:blip r:embed="rId3">
            <a:extLst>
              <a:ext uri="{28A0092B-C50C-407E-A947-70E740481C1C}">
                <a14:useLocalDpi xmlns:a14="http://schemas.microsoft.com/office/drawing/2010/main" val="0"/>
              </a:ext>
            </a:extLst>
          </a:blip>
          <a:srcRect l="53387"/>
          <a:stretch/>
        </p:blipFill>
        <p:spPr>
          <a:xfrm>
            <a:off x="7873999" y="2918460"/>
            <a:ext cx="4037355" cy="2832100"/>
          </a:xfrm>
          <a:prstGeom prst="rect">
            <a:avLst/>
          </a:prstGeom>
        </p:spPr>
      </p:pic>
      <p:sp>
        <p:nvSpPr>
          <p:cNvPr id="11" name="Pladsholder til slidenummer 1">
            <a:extLst>
              <a:ext uri="{FF2B5EF4-FFF2-40B4-BE49-F238E27FC236}">
                <a16:creationId xmlns:a16="http://schemas.microsoft.com/office/drawing/2014/main" id="{821B0ED4-EC9C-5B48-9066-E2E86A98656B}"/>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Faheem</a:t>
            </a:r>
            <a:endParaRPr lang="en-US" dirty="0"/>
          </a:p>
        </p:txBody>
      </p:sp>
    </p:spTree>
    <p:extLst>
      <p:ext uri="{BB962C8B-B14F-4D97-AF65-F5344CB8AC3E}">
        <p14:creationId xmlns:p14="http://schemas.microsoft.com/office/powerpoint/2010/main" val="2911401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ladsholder til billede 12">
            <a:extLst>
              <a:ext uri="{FF2B5EF4-FFF2-40B4-BE49-F238E27FC236}">
                <a16:creationId xmlns:a16="http://schemas.microsoft.com/office/drawing/2014/main" id="{74FE6D9D-83F1-4A05-9874-7A2B132E1653}"/>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tretch>
            <a:fillRect/>
          </a:stretch>
        </p:blipFill>
        <p:spPr>
          <a:xfrm>
            <a:off x="0" y="-135699"/>
            <a:ext cx="12192000" cy="7309104"/>
          </a:xfrm>
        </p:spPr>
      </p:pic>
      <p:sp>
        <p:nvSpPr>
          <p:cNvPr id="2" name="Titel 1"/>
          <p:cNvSpPr>
            <a:spLocks noGrp="1"/>
          </p:cNvSpPr>
          <p:nvPr>
            <p:ph type="title"/>
          </p:nvPr>
        </p:nvSpPr>
        <p:spPr/>
        <p:txBody>
          <a:bodyPr tIns="0" rtlCol="0" anchor="ctr" anchorCtr="0"/>
          <a:lstStyle/>
          <a:p>
            <a:pPr rtl="0"/>
            <a:r>
              <a:rPr lang="en-GB" dirty="0"/>
              <a:t>Control of the induction machine</a:t>
            </a:r>
            <a:endParaRPr lang="da-DK" dirty="0"/>
          </a:p>
        </p:txBody>
      </p:sp>
    </p:spTree>
    <p:extLst>
      <p:ext uri="{BB962C8B-B14F-4D97-AF65-F5344CB8AC3E}">
        <p14:creationId xmlns:p14="http://schemas.microsoft.com/office/powerpoint/2010/main" val="837084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16</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1474385"/>
          </a:xfrm>
        </p:spPr>
        <p:txBody>
          <a:bodyPr/>
          <a:lstStyle/>
          <a:p>
            <a:r>
              <a:rPr lang="en-US" dirty="0"/>
              <a:t>Field Oriented Control (FOC)</a:t>
            </a:r>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59</a:t>
            </a:r>
          </a:p>
        </p:txBody>
      </p:sp>
      <p:sp>
        <p:nvSpPr>
          <p:cNvPr id="18" name="Pladsholder til slidenummer 1">
            <a:extLst>
              <a:ext uri="{FF2B5EF4-FFF2-40B4-BE49-F238E27FC236}">
                <a16:creationId xmlns:a16="http://schemas.microsoft.com/office/drawing/2014/main" id="{9AA54E39-9F0C-452E-AC8C-600705D75DD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s-ES" sz="1400" dirty="0"/>
              <a:t>E</a:t>
            </a:r>
            <a:r>
              <a:rPr lang="en-US" sz="1400" dirty="0" err="1"/>
              <a:t>stefanía</a:t>
            </a:r>
            <a:endParaRPr lang="en-US" dirty="0"/>
          </a:p>
        </p:txBody>
      </p:sp>
      <p:pic>
        <p:nvPicPr>
          <p:cNvPr id="4" name="Imagen 3">
            <a:extLst>
              <a:ext uri="{FF2B5EF4-FFF2-40B4-BE49-F238E27FC236}">
                <a16:creationId xmlns:a16="http://schemas.microsoft.com/office/drawing/2014/main" id="{73A36361-F3FF-43EE-A68F-35CCFB22881C}"/>
              </a:ext>
            </a:extLst>
          </p:cNvPr>
          <p:cNvPicPr>
            <a:picLocks noChangeAspect="1"/>
          </p:cNvPicPr>
          <p:nvPr/>
        </p:nvPicPr>
        <p:blipFill>
          <a:blip r:embed="rId3"/>
          <a:stretch>
            <a:fillRect/>
          </a:stretch>
        </p:blipFill>
        <p:spPr>
          <a:xfrm>
            <a:off x="495797" y="1491799"/>
            <a:ext cx="10265229" cy="4995911"/>
          </a:xfrm>
          <a:prstGeom prst="rect">
            <a:avLst/>
          </a:prstGeom>
        </p:spPr>
      </p:pic>
    </p:spTree>
    <p:extLst>
      <p:ext uri="{BB962C8B-B14F-4D97-AF65-F5344CB8AC3E}">
        <p14:creationId xmlns:p14="http://schemas.microsoft.com/office/powerpoint/2010/main" val="128355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17</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9056498" cy="1474385"/>
          </a:xfrm>
        </p:spPr>
        <p:txBody>
          <a:bodyPr/>
          <a:lstStyle/>
          <a:p>
            <a:r>
              <a:rPr lang="es-ES" dirty="0" err="1"/>
              <a:t>Space</a:t>
            </a:r>
            <a:r>
              <a:rPr lang="es-ES" dirty="0"/>
              <a:t> Vector </a:t>
            </a:r>
            <a:r>
              <a:rPr lang="es-ES" dirty="0" err="1"/>
              <a:t>Modulation</a:t>
            </a:r>
            <a:r>
              <a:rPr lang="es-ES" dirty="0"/>
              <a:t> PWM</a:t>
            </a:r>
            <a:endParaRPr lang="en-US" dirty="0"/>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59</a:t>
            </a:r>
          </a:p>
        </p:txBody>
      </p:sp>
      <p:sp>
        <p:nvSpPr>
          <p:cNvPr id="18" name="Pladsholder til slidenummer 1">
            <a:extLst>
              <a:ext uri="{FF2B5EF4-FFF2-40B4-BE49-F238E27FC236}">
                <a16:creationId xmlns:a16="http://schemas.microsoft.com/office/drawing/2014/main" id="{9AA54E39-9F0C-452E-AC8C-600705D75DD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s-ES" sz="1400" dirty="0"/>
              <a:t>E</a:t>
            </a:r>
            <a:r>
              <a:rPr lang="en-US" sz="1400" dirty="0" err="1"/>
              <a:t>stefanía</a:t>
            </a:r>
            <a:endParaRPr lang="en-US" dirty="0"/>
          </a:p>
        </p:txBody>
      </p:sp>
      <p:pic>
        <p:nvPicPr>
          <p:cNvPr id="5" name="Imagen 4">
            <a:extLst>
              <a:ext uri="{FF2B5EF4-FFF2-40B4-BE49-F238E27FC236}">
                <a16:creationId xmlns:a16="http://schemas.microsoft.com/office/drawing/2014/main" id="{052E8606-3A1D-4085-AD57-30E1815BB9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068" y="2135816"/>
            <a:ext cx="6053877" cy="3587415"/>
          </a:xfrm>
          <a:prstGeom prst="rect">
            <a:avLst/>
          </a:prstGeom>
        </p:spPr>
      </p:pic>
      <mc:AlternateContent xmlns:mc="http://schemas.openxmlformats.org/markup-compatibility/2006" xmlns:a14="http://schemas.microsoft.com/office/drawing/2010/main">
        <mc:Choice Requires="a14">
          <p:sp>
            <p:nvSpPr>
              <p:cNvPr id="10" name="Tekstfelt 4">
                <a:extLst>
                  <a:ext uri="{FF2B5EF4-FFF2-40B4-BE49-F238E27FC236}">
                    <a16:creationId xmlns:a16="http://schemas.microsoft.com/office/drawing/2014/main" id="{059E977A-AC93-493A-AD9C-64A079F43EA2}"/>
                  </a:ext>
                </a:extLst>
              </p:cNvPr>
              <p:cNvSpPr txBox="1"/>
              <p:nvPr/>
            </p:nvSpPr>
            <p:spPr>
              <a:xfrm>
                <a:off x="439145" y="1236478"/>
                <a:ext cx="5351923" cy="5262979"/>
              </a:xfrm>
              <a:prstGeom prst="rect">
                <a:avLst/>
              </a:prstGeom>
              <a:noFill/>
            </p:spPr>
            <p:txBody>
              <a:bodyPr wrap="square" rtlCol="0">
                <a:spAutoFit/>
              </a:bodyPr>
              <a:lstStyle/>
              <a:p>
                <a:pPr marL="285750" indent="-285750">
                  <a:buFont typeface="Wingdings" panose="05000000000000000000" pitchFamily="2" charset="2"/>
                  <a:buChar char="Ø"/>
                </a:pPr>
                <a:endParaRPr lang="en-GB" sz="1600" spc="300" dirty="0"/>
              </a:p>
              <a:p>
                <a:pPr marL="285750" indent="-285750">
                  <a:buFont typeface="Wingdings" panose="05000000000000000000" pitchFamily="2" charset="2"/>
                  <a:buChar char="v"/>
                </a:pPr>
                <a:r>
                  <a:rPr lang="en-GB" sz="2000" b="1" spc="300" dirty="0"/>
                  <a:t> Why SVPWM?</a:t>
                </a:r>
              </a:p>
              <a:p>
                <a:endParaRPr lang="en-GB" sz="2800" spc="300" dirty="0"/>
              </a:p>
              <a:p>
                <a:pPr marL="285750" indent="-285750" rtl="0">
                  <a:buFont typeface="Wingdings" panose="05000000000000000000" pitchFamily="2" charset="2"/>
                  <a:buChar char="Ø"/>
                </a:pPr>
                <a:r>
                  <a:rPr lang="en-GB" sz="2000" spc="300" dirty="0"/>
                  <a:t>Better performance than SPWM</a:t>
                </a:r>
              </a:p>
              <a:p>
                <a:pPr rtl="0"/>
                <a:endParaRPr lang="en-GB" sz="2000" spc="300" dirty="0"/>
              </a:p>
              <a:p>
                <a:pPr marL="285750" indent="-285750" rtl="0">
                  <a:buFont typeface="Wingdings" panose="05000000000000000000" pitchFamily="2" charset="2"/>
                  <a:buChar char="Ø"/>
                </a:pPr>
                <a:endParaRPr lang="en-GB" sz="2000" spc="300" dirty="0"/>
              </a:p>
              <a:p>
                <a:pPr marL="285750" indent="-285750">
                  <a:buFont typeface="Wingdings" panose="05000000000000000000" pitchFamily="2" charset="2"/>
                  <a:buChar char="Ø"/>
                </a:pPr>
                <a:r>
                  <a:rPr lang="en-GB" sz="2000" spc="300" dirty="0"/>
                  <a:t>Output voltage can be increased up to 15% </a:t>
                </a:r>
                <a:r>
                  <a:rPr lang="en-GB" sz="2000" spc="300" dirty="0">
                    <a:sym typeface="Wingdings" panose="05000000000000000000" pitchFamily="2" charset="2"/>
                  </a:rPr>
                  <a:t> Better use of </a:t>
                </a:r>
                <a14:m>
                  <m:oMath xmlns:m="http://schemas.openxmlformats.org/officeDocument/2006/math">
                    <m:sSub>
                      <m:sSubPr>
                        <m:ctrlPr>
                          <a:rPr lang="en-GB" sz="2000" i="1" spc="300">
                            <a:latin typeface="Cambria Math" panose="02040503050406030204" pitchFamily="18" charset="0"/>
                            <a:sym typeface="Wingdings" panose="05000000000000000000" pitchFamily="2" charset="2"/>
                          </a:rPr>
                        </m:ctrlPr>
                      </m:sSubPr>
                      <m:e>
                        <m:r>
                          <a:rPr lang="es-ES" sz="2000" i="1" spc="300">
                            <a:latin typeface="Cambria Math" panose="02040503050406030204" pitchFamily="18" charset="0"/>
                            <a:sym typeface="Wingdings" panose="05000000000000000000" pitchFamily="2" charset="2"/>
                          </a:rPr>
                          <m:t>𝑉</m:t>
                        </m:r>
                      </m:e>
                      <m:sub>
                        <m:r>
                          <a:rPr lang="es-ES" sz="2000" i="1" spc="300">
                            <a:latin typeface="Cambria Math" panose="02040503050406030204" pitchFamily="18" charset="0"/>
                            <a:sym typeface="Wingdings" panose="05000000000000000000" pitchFamily="2" charset="2"/>
                          </a:rPr>
                          <m:t>𝐷𝐶</m:t>
                        </m:r>
                      </m:sub>
                    </m:sSub>
                  </m:oMath>
                </a14:m>
                <a:endParaRPr lang="en-GB" sz="2000" spc="300" dirty="0"/>
              </a:p>
              <a:p>
                <a:pPr rtl="0"/>
                <a:endParaRPr lang="en-GB" sz="2000" spc="300" dirty="0"/>
              </a:p>
              <a:p>
                <a:pPr marL="285750" indent="-285750" rtl="0">
                  <a:buFont typeface="Wingdings" panose="05000000000000000000" pitchFamily="2" charset="2"/>
                  <a:buChar char="Ø"/>
                </a:pPr>
                <a:endParaRPr lang="en-GB" sz="2000" spc="300" dirty="0"/>
              </a:p>
              <a:p>
                <a:pPr marL="285750" indent="-285750" rtl="0">
                  <a:buFont typeface="Wingdings" panose="05000000000000000000" pitchFamily="2" charset="2"/>
                  <a:buChar char="Ø"/>
                </a:pPr>
                <a:r>
                  <a:rPr lang="en-GB" sz="2000" spc="300" dirty="0"/>
                  <a:t>Lower THD </a:t>
                </a:r>
                <a:r>
                  <a:rPr lang="en-GB" sz="2000" spc="300" dirty="0">
                    <a:sym typeface="Wingdings" panose="05000000000000000000" pitchFamily="2" charset="2"/>
                  </a:rPr>
                  <a:t> higher efficiency</a:t>
                </a:r>
                <a:endParaRPr lang="en-GB" sz="2000" spc="300" dirty="0"/>
              </a:p>
              <a:p>
                <a:pPr rtl="0"/>
                <a:endParaRPr lang="en-GB" sz="2000" spc="300" dirty="0"/>
              </a:p>
              <a:p>
                <a:pPr rtl="0"/>
                <a:endParaRPr lang="en-GB" sz="2000" spc="300" dirty="0"/>
              </a:p>
              <a:p>
                <a:pPr marL="285750" indent="-285750" rtl="0">
                  <a:buFont typeface="Wingdings" panose="05000000000000000000" pitchFamily="2" charset="2"/>
                  <a:buChar char="Ø"/>
                </a:pPr>
                <a:r>
                  <a:rPr lang="en-GB" sz="2000" spc="300" dirty="0"/>
                  <a:t>Flexibility to be implemented digitally </a:t>
                </a:r>
                <a:r>
                  <a:rPr lang="en-GB" sz="2000" spc="300" dirty="0">
                    <a:sym typeface="Wingdings" panose="05000000000000000000" pitchFamily="2" charset="2"/>
                  </a:rPr>
                  <a:t> DSP</a:t>
                </a:r>
                <a:endParaRPr lang="en-GB" sz="2000" spc="300" dirty="0"/>
              </a:p>
              <a:p>
                <a:pPr marL="285750" indent="-285750" rtl="0">
                  <a:buFont typeface="Wingdings" panose="05000000000000000000" pitchFamily="2" charset="2"/>
                  <a:buChar char="Ø"/>
                </a:pPr>
                <a:endParaRPr lang="en-GB" sz="1600" spc="300" dirty="0"/>
              </a:p>
              <a:p>
                <a:pPr rtl="0"/>
                <a:endParaRPr lang="en-GB" sz="1600" spc="300" dirty="0"/>
              </a:p>
            </p:txBody>
          </p:sp>
        </mc:Choice>
        <mc:Fallback xmlns="">
          <p:sp>
            <p:nvSpPr>
              <p:cNvPr id="10" name="Tekstfelt 4">
                <a:extLst>
                  <a:ext uri="{FF2B5EF4-FFF2-40B4-BE49-F238E27FC236}">
                    <a16:creationId xmlns:a16="http://schemas.microsoft.com/office/drawing/2014/main" id="{059E977A-AC93-493A-AD9C-64A079F43EA2}"/>
                  </a:ext>
                </a:extLst>
              </p:cNvPr>
              <p:cNvSpPr txBox="1">
                <a:spLocks noRot="1" noChangeAspect="1" noMove="1" noResize="1" noEditPoints="1" noAdjustHandles="1" noChangeArrowheads="1" noChangeShapeType="1" noTextEdit="1"/>
              </p:cNvSpPr>
              <p:nvPr/>
            </p:nvSpPr>
            <p:spPr>
              <a:xfrm>
                <a:off x="439145" y="1236478"/>
                <a:ext cx="5351923" cy="5262979"/>
              </a:xfrm>
              <a:prstGeom prst="rect">
                <a:avLst/>
              </a:prstGeom>
              <a:blipFill>
                <a:blip r:embed="rId4"/>
                <a:stretch>
                  <a:fillRect l="-1025" r="-2392"/>
                </a:stretch>
              </a:blipFill>
            </p:spPr>
            <p:txBody>
              <a:bodyPr/>
              <a:lstStyle/>
              <a:p>
                <a:r>
                  <a:rPr lang="en-US">
                    <a:noFill/>
                  </a:rPr>
                  <a:t> </a:t>
                </a:r>
              </a:p>
            </p:txBody>
          </p:sp>
        </mc:Fallback>
      </mc:AlternateContent>
    </p:spTree>
    <p:extLst>
      <p:ext uri="{BB962C8B-B14F-4D97-AF65-F5344CB8AC3E}">
        <p14:creationId xmlns:p14="http://schemas.microsoft.com/office/powerpoint/2010/main" val="16003043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18</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9056498" cy="1474385"/>
          </a:xfrm>
        </p:spPr>
        <p:txBody>
          <a:bodyPr/>
          <a:lstStyle/>
          <a:p>
            <a:r>
              <a:rPr lang="es-ES" dirty="0"/>
              <a:t>Rotor flux oriented control</a:t>
            </a:r>
            <a:endParaRPr lang="en-US" dirty="0"/>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59</a:t>
            </a:r>
          </a:p>
        </p:txBody>
      </p:sp>
      <p:sp>
        <p:nvSpPr>
          <p:cNvPr id="18" name="Pladsholder til slidenummer 1">
            <a:extLst>
              <a:ext uri="{FF2B5EF4-FFF2-40B4-BE49-F238E27FC236}">
                <a16:creationId xmlns:a16="http://schemas.microsoft.com/office/drawing/2014/main" id="{9AA54E39-9F0C-452E-AC8C-600705D75DD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s-ES" sz="1400" dirty="0"/>
              <a:t>E</a:t>
            </a:r>
            <a:r>
              <a:rPr lang="en-US" sz="1400" dirty="0" err="1"/>
              <a:t>stefanía</a:t>
            </a:r>
            <a:endParaRPr lang="en-US" dirty="0"/>
          </a:p>
        </p:txBody>
      </p:sp>
      <p:pic>
        <p:nvPicPr>
          <p:cNvPr id="6" name="Imagen 5">
            <a:extLst>
              <a:ext uri="{FF2B5EF4-FFF2-40B4-BE49-F238E27FC236}">
                <a16:creationId xmlns:a16="http://schemas.microsoft.com/office/drawing/2014/main" id="{D765B359-213D-4D76-B892-D20BEEC34A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1488" y="1689922"/>
            <a:ext cx="4962261" cy="3686750"/>
          </a:xfrm>
          <a:prstGeom prst="rect">
            <a:avLst/>
          </a:prstGeom>
        </p:spPr>
      </p:pic>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7B0DE543-9ED6-442B-955F-D2A203752C69}"/>
                  </a:ext>
                </a:extLst>
              </p:cNvPr>
              <p:cNvSpPr txBox="1"/>
              <p:nvPr/>
            </p:nvSpPr>
            <p:spPr>
              <a:xfrm>
                <a:off x="1727692" y="1616104"/>
                <a:ext cx="3992631" cy="5761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s-ES" sz="2000" b="0" i="1" smtClean="0">
                              <a:latin typeface="Cambria Math" panose="02040503050406030204" pitchFamily="18" charset="0"/>
                            </a:rPr>
                            <m:t>𝑇</m:t>
                          </m:r>
                        </m:e>
                        <m:sub>
                          <m:r>
                            <a:rPr lang="es-ES" sz="2000" b="0" i="1" smtClean="0">
                              <a:latin typeface="Cambria Math" panose="02040503050406030204" pitchFamily="18" charset="0"/>
                            </a:rPr>
                            <m:t>𝑒</m:t>
                          </m:r>
                        </m:sub>
                      </m:sSub>
                      <m:r>
                        <a:rPr lang="es-ES" sz="2000" b="0" i="1" smtClean="0">
                          <a:latin typeface="Cambria Math" panose="02040503050406030204" pitchFamily="18" charset="0"/>
                        </a:rPr>
                        <m:t>= </m:t>
                      </m:r>
                      <m:f>
                        <m:fPr>
                          <m:ctrlPr>
                            <a:rPr lang="es-ES" sz="2000" b="0" i="1" smtClean="0">
                              <a:latin typeface="Cambria Math" panose="02040503050406030204" pitchFamily="18" charset="0"/>
                            </a:rPr>
                          </m:ctrlPr>
                        </m:fPr>
                        <m:num>
                          <m:r>
                            <a:rPr lang="es-ES" sz="2000" b="0" i="1" smtClean="0">
                              <a:latin typeface="Cambria Math" panose="02040503050406030204" pitchFamily="18" charset="0"/>
                            </a:rPr>
                            <m:t>3</m:t>
                          </m:r>
                        </m:num>
                        <m:den>
                          <m:r>
                            <a:rPr lang="es-ES" sz="2000" b="0" i="1" smtClean="0">
                              <a:latin typeface="Cambria Math" panose="02040503050406030204" pitchFamily="18" charset="0"/>
                            </a:rPr>
                            <m:t>2</m:t>
                          </m:r>
                        </m:den>
                      </m:f>
                      <m:r>
                        <a:rPr lang="es-ES" sz="2000" i="1">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𝑝</m:t>
                      </m:r>
                      <m:r>
                        <a:rPr lang="es-ES" sz="2000" i="1">
                          <a:latin typeface="Cambria Math" panose="02040503050406030204" pitchFamily="18" charset="0"/>
                          <a:ea typeface="Cambria Math" panose="02040503050406030204" pitchFamily="18" charset="0"/>
                        </a:rPr>
                        <m:t>∙</m:t>
                      </m:r>
                      <m:sSub>
                        <m:sSubPr>
                          <m:ctrlPr>
                            <a:rPr lang="es-ES" sz="2000" b="0" i="1" smtClean="0">
                              <a:latin typeface="Cambria Math" panose="02040503050406030204" pitchFamily="18" charset="0"/>
                              <a:ea typeface="Cambria Math" panose="02040503050406030204" pitchFamily="18" charset="0"/>
                            </a:rPr>
                          </m:ctrlPr>
                        </m:sSubPr>
                        <m:e>
                          <m:r>
                            <a:rPr lang="es-ES" sz="2000" b="0" i="1" smtClean="0">
                              <a:latin typeface="Cambria Math" panose="02040503050406030204" pitchFamily="18" charset="0"/>
                              <a:ea typeface="Cambria Math" panose="02040503050406030204" pitchFamily="18" charset="0"/>
                            </a:rPr>
                            <m:t>𝐿</m:t>
                          </m:r>
                        </m:e>
                        <m:sub>
                          <m:r>
                            <a:rPr lang="es-ES" sz="2000" b="0" i="1" smtClean="0">
                              <a:latin typeface="Cambria Math" panose="02040503050406030204" pitchFamily="18" charset="0"/>
                              <a:ea typeface="Cambria Math" panose="02040503050406030204" pitchFamily="18" charset="0"/>
                            </a:rPr>
                            <m:t>𝑚</m:t>
                          </m:r>
                        </m:sub>
                      </m:sSub>
                      <m:r>
                        <a:rPr lang="es-ES" sz="2000" b="0" i="1" smtClean="0">
                          <a:latin typeface="Cambria Math" panose="02040503050406030204" pitchFamily="18" charset="0"/>
                          <a:ea typeface="Cambria Math" panose="02040503050406030204" pitchFamily="18" charset="0"/>
                        </a:rPr>
                        <m:t>∙(</m:t>
                      </m:r>
                      <m:sSub>
                        <m:sSubPr>
                          <m:ctrlPr>
                            <a:rPr lang="es-ES" sz="2000" b="0" i="1" smtClean="0">
                              <a:latin typeface="Cambria Math" panose="02040503050406030204" pitchFamily="18" charset="0"/>
                              <a:ea typeface="Cambria Math" panose="02040503050406030204" pitchFamily="18" charset="0"/>
                            </a:rPr>
                          </m:ctrlPr>
                        </m:sSubPr>
                        <m:e>
                          <m:r>
                            <a:rPr lang="es-ES" sz="2000" b="0" i="1" smtClean="0">
                              <a:latin typeface="Cambria Math" panose="02040503050406030204" pitchFamily="18" charset="0"/>
                              <a:ea typeface="Cambria Math" panose="02040503050406030204" pitchFamily="18" charset="0"/>
                            </a:rPr>
                            <m:t>𝑖</m:t>
                          </m:r>
                        </m:e>
                        <m:sub>
                          <m:r>
                            <a:rPr lang="es-ES" sz="2000" b="0" i="1" smtClean="0">
                              <a:latin typeface="Cambria Math" panose="02040503050406030204" pitchFamily="18" charset="0"/>
                              <a:ea typeface="Cambria Math" panose="02040503050406030204" pitchFamily="18" charset="0"/>
                            </a:rPr>
                            <m:t>𝑞𝑠</m:t>
                          </m:r>
                        </m:sub>
                      </m:sSub>
                      <m:sSub>
                        <m:sSubPr>
                          <m:ctrlPr>
                            <a:rPr lang="es-ES" sz="2000" b="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𝑖</m:t>
                          </m:r>
                        </m:e>
                        <m:sub>
                          <m:r>
                            <a:rPr lang="es-ES" sz="2000" b="0" i="1" smtClean="0">
                              <a:latin typeface="Cambria Math" panose="02040503050406030204" pitchFamily="18" charset="0"/>
                              <a:ea typeface="Cambria Math" panose="02040503050406030204" pitchFamily="18" charset="0"/>
                            </a:rPr>
                            <m:t>𝑑𝑟</m:t>
                          </m:r>
                        </m:sub>
                      </m:sSub>
                      <m:r>
                        <a:rPr lang="es-ES" sz="2000" b="0" i="1" smtClean="0">
                          <a:latin typeface="Cambria Math" panose="02040503050406030204" pitchFamily="18" charset="0"/>
                          <a:ea typeface="Cambria Math" panose="02040503050406030204" pitchFamily="18" charset="0"/>
                        </a:rPr>
                        <m:t>− </m:t>
                      </m:r>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𝑖</m:t>
                          </m:r>
                        </m:e>
                        <m:sub>
                          <m:r>
                            <a:rPr lang="es-ES" sz="2000" b="0" i="1" smtClean="0">
                              <a:latin typeface="Cambria Math" panose="02040503050406030204" pitchFamily="18" charset="0"/>
                              <a:ea typeface="Cambria Math" panose="02040503050406030204" pitchFamily="18" charset="0"/>
                            </a:rPr>
                            <m:t>𝑑</m:t>
                          </m:r>
                          <m:r>
                            <a:rPr lang="es-ES" sz="2000" i="1">
                              <a:latin typeface="Cambria Math" panose="02040503050406030204" pitchFamily="18" charset="0"/>
                              <a:ea typeface="Cambria Math" panose="02040503050406030204" pitchFamily="18" charset="0"/>
                            </a:rPr>
                            <m:t>𝑠</m:t>
                          </m:r>
                        </m:sub>
                      </m:sSub>
                      <m:r>
                        <a:rPr lang="es-ES" sz="2000" i="1">
                          <a:latin typeface="Cambria Math" panose="02040503050406030204" pitchFamily="18" charset="0"/>
                          <a:ea typeface="Cambria Math" panose="02040503050406030204" pitchFamily="18" charset="0"/>
                        </a:rPr>
                        <m:t>∙</m:t>
                      </m:r>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𝑖</m:t>
                          </m:r>
                        </m:e>
                        <m:sub>
                          <m:r>
                            <a:rPr lang="es-ES" sz="2000" b="0" i="1" smtClean="0">
                              <a:latin typeface="Cambria Math" panose="02040503050406030204" pitchFamily="18" charset="0"/>
                              <a:ea typeface="Cambria Math" panose="02040503050406030204" pitchFamily="18" charset="0"/>
                            </a:rPr>
                            <m:t>𝑞</m:t>
                          </m:r>
                          <m:r>
                            <a:rPr lang="es-ES" sz="2000" i="1">
                              <a:latin typeface="Cambria Math" panose="02040503050406030204" pitchFamily="18" charset="0"/>
                              <a:ea typeface="Cambria Math" panose="02040503050406030204" pitchFamily="18" charset="0"/>
                            </a:rPr>
                            <m:t>𝑟</m:t>
                          </m:r>
                        </m:sub>
                      </m:sSub>
                      <m:r>
                        <a:rPr lang="es-ES" sz="2000"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7" name="CuadroTexto 6">
                <a:extLst>
                  <a:ext uri="{FF2B5EF4-FFF2-40B4-BE49-F238E27FC236}">
                    <a16:creationId xmlns:a16="http://schemas.microsoft.com/office/drawing/2014/main" id="{7B0DE543-9ED6-442B-955F-D2A203752C69}"/>
                  </a:ext>
                </a:extLst>
              </p:cNvPr>
              <p:cNvSpPr txBox="1">
                <a:spLocks noRot="1" noChangeAspect="1" noMove="1" noResize="1" noEditPoints="1" noAdjustHandles="1" noChangeArrowheads="1" noChangeShapeType="1" noTextEdit="1"/>
              </p:cNvSpPr>
              <p:nvPr/>
            </p:nvSpPr>
            <p:spPr>
              <a:xfrm>
                <a:off x="1727692" y="1616104"/>
                <a:ext cx="3992631" cy="57618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586B11F5-446F-4E69-A746-C22541EBF7EE}"/>
                  </a:ext>
                </a:extLst>
              </p:cNvPr>
              <p:cNvSpPr txBox="1"/>
              <p:nvPr/>
            </p:nvSpPr>
            <p:spPr>
              <a:xfrm>
                <a:off x="1627728" y="4768199"/>
                <a:ext cx="4362156" cy="568297"/>
              </a:xfrm>
              <a:prstGeom prst="rect">
                <a:avLst/>
              </a:prstGeom>
              <a:noFill/>
            </p:spPr>
            <p:txBody>
              <a:bodyPr wrap="none" lIns="0" tIns="0" rIns="0" bIns="0" rtlCol="0">
                <a:spAutoFit/>
              </a:bodyPr>
              <a:lstStyle/>
              <a:p>
                <a14:m>
                  <m:oMath xmlns:m="http://schemas.openxmlformats.org/officeDocument/2006/math">
                    <m:sSub>
                      <m:sSubPr>
                        <m:ctrlPr>
                          <a:rPr lang="en-US" sz="2400" i="1" smtClean="0">
                            <a:latin typeface="Cambria Math" panose="02040503050406030204" pitchFamily="18" charset="0"/>
                          </a:rPr>
                        </m:ctrlPr>
                      </m:sSubPr>
                      <m:e>
                        <m:r>
                          <a:rPr lang="es-ES" sz="2400" b="0" i="1" smtClean="0">
                            <a:latin typeface="Cambria Math" panose="02040503050406030204" pitchFamily="18" charset="0"/>
                          </a:rPr>
                          <m:t>𝑇</m:t>
                        </m:r>
                      </m:e>
                      <m:sub>
                        <m:r>
                          <a:rPr lang="es-ES" sz="2400" b="0" i="1" smtClean="0">
                            <a:latin typeface="Cambria Math" panose="02040503050406030204" pitchFamily="18" charset="0"/>
                          </a:rPr>
                          <m:t>𝑒</m:t>
                        </m:r>
                      </m:sub>
                    </m:sSub>
                    <m:r>
                      <a:rPr lang="es-ES" sz="2400" b="0" i="1" smtClean="0">
                        <a:latin typeface="Cambria Math" panose="02040503050406030204" pitchFamily="18" charset="0"/>
                      </a:rPr>
                      <m:t>= </m:t>
                    </m:r>
                    <m:f>
                      <m:fPr>
                        <m:ctrlPr>
                          <a:rPr lang="es-ES" sz="2400" b="0" i="1" smtClean="0">
                            <a:latin typeface="Cambria Math" panose="02040503050406030204" pitchFamily="18" charset="0"/>
                          </a:rPr>
                        </m:ctrlPr>
                      </m:fPr>
                      <m:num>
                        <m:r>
                          <a:rPr lang="es-ES" sz="2400" b="0" i="1" smtClean="0">
                            <a:latin typeface="Cambria Math" panose="02040503050406030204" pitchFamily="18" charset="0"/>
                          </a:rPr>
                          <m:t>3</m:t>
                        </m:r>
                      </m:num>
                      <m:den>
                        <m:r>
                          <a:rPr lang="es-ES" sz="2400" b="0" i="1" smtClean="0">
                            <a:latin typeface="Cambria Math" panose="02040503050406030204" pitchFamily="18" charset="0"/>
                          </a:rPr>
                          <m:t>2</m:t>
                        </m:r>
                      </m:den>
                    </m:f>
                    <m:r>
                      <a:rPr lang="es-ES" sz="2400" i="1">
                        <a:latin typeface="Cambria Math" panose="02040503050406030204" pitchFamily="18" charset="0"/>
                        <a:ea typeface="Cambria Math" panose="02040503050406030204" pitchFamily="18" charset="0"/>
                      </a:rPr>
                      <m:t>∙</m:t>
                    </m:r>
                    <m:r>
                      <a:rPr lang="es-ES" sz="2400" b="0" i="1" smtClean="0">
                        <a:latin typeface="Cambria Math" panose="02040503050406030204" pitchFamily="18" charset="0"/>
                        <a:ea typeface="Cambria Math" panose="02040503050406030204" pitchFamily="18" charset="0"/>
                      </a:rPr>
                      <m:t>𝑝</m:t>
                    </m:r>
                    <m:r>
                      <a:rPr lang="es-ES" sz="2400" i="1">
                        <a:latin typeface="Cambria Math" panose="02040503050406030204" pitchFamily="18" charset="0"/>
                        <a:ea typeface="Cambria Math" panose="02040503050406030204" pitchFamily="18" charset="0"/>
                      </a:rPr>
                      <m:t>∙</m:t>
                    </m:r>
                    <m:f>
                      <m:fPr>
                        <m:ctrlPr>
                          <a:rPr lang="en-US" sz="2400" i="1" dirty="0" smtClean="0">
                            <a:latin typeface="Cambria Math" panose="02040503050406030204" pitchFamily="18" charset="0"/>
                          </a:rPr>
                        </m:ctrlPr>
                      </m:fPr>
                      <m:num>
                        <m:sSub>
                          <m:sSubPr>
                            <m:ctrlPr>
                              <a:rPr lang="es-ES" sz="2400" i="1">
                                <a:latin typeface="Cambria Math" panose="02040503050406030204" pitchFamily="18" charset="0"/>
                                <a:ea typeface="Cambria Math" panose="02040503050406030204" pitchFamily="18" charset="0"/>
                              </a:rPr>
                            </m:ctrlPr>
                          </m:sSubPr>
                          <m:e>
                            <m:r>
                              <a:rPr lang="es-ES" sz="2400" i="1">
                                <a:latin typeface="Cambria Math" panose="02040503050406030204" pitchFamily="18" charset="0"/>
                                <a:ea typeface="Cambria Math" panose="02040503050406030204" pitchFamily="18" charset="0"/>
                              </a:rPr>
                              <m:t>𝐿</m:t>
                            </m:r>
                          </m:e>
                          <m:sub>
                            <m:r>
                              <a:rPr lang="es-ES" sz="2400" i="1">
                                <a:latin typeface="Cambria Math" panose="02040503050406030204" pitchFamily="18" charset="0"/>
                                <a:ea typeface="Cambria Math" panose="02040503050406030204" pitchFamily="18" charset="0"/>
                              </a:rPr>
                              <m:t>𝑚</m:t>
                            </m:r>
                          </m:sub>
                        </m:sSub>
                      </m:num>
                      <m:den>
                        <m:sSub>
                          <m:sSubPr>
                            <m:ctrlPr>
                              <a:rPr lang="es-ES" sz="2400" i="1" smtClean="0">
                                <a:latin typeface="Cambria Math" panose="02040503050406030204" pitchFamily="18" charset="0"/>
                                <a:ea typeface="Cambria Math" panose="02040503050406030204" pitchFamily="18" charset="0"/>
                              </a:rPr>
                            </m:ctrlPr>
                          </m:sSubPr>
                          <m:e>
                            <m:r>
                              <a:rPr lang="es-ES" sz="2400" i="1">
                                <a:latin typeface="Cambria Math" panose="02040503050406030204" pitchFamily="18" charset="0"/>
                                <a:ea typeface="Cambria Math" panose="02040503050406030204" pitchFamily="18" charset="0"/>
                              </a:rPr>
                              <m:t>𝐿</m:t>
                            </m:r>
                          </m:e>
                          <m:sub>
                            <m:r>
                              <a:rPr lang="es-ES" sz="2400" b="0" i="1" smtClean="0">
                                <a:latin typeface="Cambria Math" panose="02040503050406030204" pitchFamily="18" charset="0"/>
                                <a:ea typeface="Cambria Math" panose="02040503050406030204" pitchFamily="18" charset="0"/>
                              </a:rPr>
                              <m:t>𝑟</m:t>
                            </m:r>
                          </m:sub>
                        </m:sSub>
                      </m:den>
                    </m:f>
                    <m:r>
                      <a:rPr lang="es-ES" sz="2400" b="0" i="1" smtClean="0">
                        <a:latin typeface="Cambria Math" panose="02040503050406030204" pitchFamily="18" charset="0"/>
                        <a:ea typeface="Cambria Math" panose="02040503050406030204" pitchFamily="18" charset="0"/>
                      </a:rPr>
                      <m:t>∙ </m:t>
                    </m:r>
                    <m:sSub>
                      <m:sSubPr>
                        <m:ctrlPr>
                          <a:rPr lang="es-ES" sz="2400" i="1">
                            <a:latin typeface="Cambria Math" panose="02040503050406030204" pitchFamily="18" charset="0"/>
                            <a:ea typeface="Cambria Math" panose="02040503050406030204" pitchFamily="18" charset="0"/>
                          </a:rPr>
                        </m:ctrlPr>
                      </m:sSubPr>
                      <m:e>
                        <m:r>
                          <a:rPr lang="es-ES" sz="2400" i="1" smtClean="0">
                            <a:latin typeface="Cambria Math" panose="02040503050406030204" pitchFamily="18" charset="0"/>
                            <a:ea typeface="Cambria Math" panose="02040503050406030204" pitchFamily="18" charset="0"/>
                          </a:rPr>
                          <m:t>𝜆</m:t>
                        </m:r>
                      </m:e>
                      <m:sub>
                        <m:r>
                          <a:rPr lang="es-ES" sz="2400" b="0" i="1" smtClean="0">
                            <a:latin typeface="Cambria Math" panose="02040503050406030204" pitchFamily="18" charset="0"/>
                            <a:ea typeface="Cambria Math" panose="02040503050406030204" pitchFamily="18" charset="0"/>
                          </a:rPr>
                          <m:t>𝑑𝑟</m:t>
                        </m:r>
                        <m:r>
                          <a:rPr lang="es-ES" sz="2400" b="0" i="1" smtClean="0">
                            <a:latin typeface="Cambria Math" panose="02040503050406030204" pitchFamily="18" charset="0"/>
                            <a:ea typeface="Cambria Math" panose="02040503050406030204" pitchFamily="18" charset="0"/>
                          </a:rPr>
                          <m:t> </m:t>
                        </m:r>
                      </m:sub>
                    </m:sSub>
                    <m:r>
                      <a:rPr lang="es-ES" sz="2400" i="1" smtClean="0">
                        <a:latin typeface="Cambria Math" panose="02040503050406030204" pitchFamily="18" charset="0"/>
                        <a:ea typeface="Cambria Math" panose="02040503050406030204" pitchFamily="18" charset="0"/>
                      </a:rPr>
                      <m:t>∙</m:t>
                    </m:r>
                    <m:sSub>
                      <m:sSubPr>
                        <m:ctrlPr>
                          <a:rPr lang="es-ES" sz="2400" b="0" i="1" smtClean="0">
                            <a:latin typeface="Cambria Math" panose="02040503050406030204" pitchFamily="18" charset="0"/>
                            <a:ea typeface="Cambria Math" panose="02040503050406030204" pitchFamily="18" charset="0"/>
                          </a:rPr>
                        </m:ctrlPr>
                      </m:sSubPr>
                      <m:e>
                        <m:r>
                          <a:rPr lang="es-ES" sz="2400" b="0" i="1" smtClean="0">
                            <a:latin typeface="Cambria Math" panose="02040503050406030204" pitchFamily="18" charset="0"/>
                            <a:ea typeface="Cambria Math" panose="02040503050406030204" pitchFamily="18" charset="0"/>
                          </a:rPr>
                          <m:t>𝑖</m:t>
                        </m:r>
                      </m:e>
                      <m:sub>
                        <m:r>
                          <a:rPr lang="es-ES" sz="2400" b="0" i="1" smtClean="0">
                            <a:latin typeface="Cambria Math" panose="02040503050406030204" pitchFamily="18" charset="0"/>
                            <a:ea typeface="Cambria Math" panose="02040503050406030204" pitchFamily="18" charset="0"/>
                          </a:rPr>
                          <m:t>𝑞𝑠</m:t>
                        </m:r>
                      </m:sub>
                    </m:sSub>
                    <m:r>
                      <a:rPr lang="es-ES" sz="2400" b="0" i="0" smtClean="0">
                        <a:latin typeface="Cambria Math" panose="02040503050406030204" pitchFamily="18" charset="0"/>
                        <a:ea typeface="Cambria Math" panose="02040503050406030204" pitchFamily="18" charset="0"/>
                      </a:rPr>
                      <m:t>=</m:t>
                    </m:r>
                    <m:r>
                      <a:rPr lang="es-ES" sz="2400" b="0" i="1" smtClean="0">
                        <a:latin typeface="Cambria Math" panose="02040503050406030204" pitchFamily="18" charset="0"/>
                        <a:ea typeface="Cambria Math" panose="02040503050406030204" pitchFamily="18" charset="0"/>
                      </a:rPr>
                      <m:t>𝑘</m:t>
                    </m:r>
                  </m:oMath>
                </a14:m>
                <a:r>
                  <a:rPr lang="en-US" sz="2400" dirty="0"/>
                  <a:t> </a:t>
                </a:r>
                <a14:m>
                  <m:oMath xmlns:m="http://schemas.openxmlformats.org/officeDocument/2006/math">
                    <m:r>
                      <a:rPr lang="es-ES" sz="2400" i="1">
                        <a:latin typeface="Cambria Math" panose="02040503050406030204" pitchFamily="18" charset="0"/>
                        <a:ea typeface="Cambria Math" panose="02040503050406030204" pitchFamily="18" charset="0"/>
                      </a:rPr>
                      <m:t>∙</m:t>
                    </m:r>
                    <m:sSub>
                      <m:sSubPr>
                        <m:ctrlPr>
                          <a:rPr lang="es-ES" sz="2400" i="1">
                            <a:latin typeface="Cambria Math" panose="02040503050406030204" pitchFamily="18" charset="0"/>
                            <a:ea typeface="Cambria Math" panose="02040503050406030204" pitchFamily="18" charset="0"/>
                          </a:rPr>
                        </m:ctrlPr>
                      </m:sSubPr>
                      <m:e>
                        <m:r>
                          <a:rPr lang="es-ES" sz="2400" i="1">
                            <a:latin typeface="Cambria Math" panose="02040503050406030204" pitchFamily="18" charset="0"/>
                            <a:ea typeface="Cambria Math" panose="02040503050406030204" pitchFamily="18" charset="0"/>
                          </a:rPr>
                          <m:t>𝑖</m:t>
                        </m:r>
                      </m:e>
                      <m:sub>
                        <m:r>
                          <a:rPr lang="es-ES" sz="2400" i="1">
                            <a:latin typeface="Cambria Math" panose="02040503050406030204" pitchFamily="18" charset="0"/>
                            <a:ea typeface="Cambria Math" panose="02040503050406030204" pitchFamily="18" charset="0"/>
                          </a:rPr>
                          <m:t>𝑞𝑠</m:t>
                        </m:r>
                      </m:sub>
                    </m:sSub>
                  </m:oMath>
                </a14:m>
                <a:endParaRPr lang="en-US" dirty="0"/>
              </a:p>
            </p:txBody>
          </p:sp>
        </mc:Choice>
        <mc:Fallback xmlns="">
          <p:sp>
            <p:nvSpPr>
              <p:cNvPr id="13" name="CuadroTexto 12">
                <a:extLst>
                  <a:ext uri="{FF2B5EF4-FFF2-40B4-BE49-F238E27FC236}">
                    <a16:creationId xmlns:a16="http://schemas.microsoft.com/office/drawing/2014/main" id="{586B11F5-446F-4E69-A746-C22541EBF7EE}"/>
                  </a:ext>
                </a:extLst>
              </p:cNvPr>
              <p:cNvSpPr txBox="1">
                <a:spLocks noRot="1" noChangeAspect="1" noMove="1" noResize="1" noEditPoints="1" noAdjustHandles="1" noChangeArrowheads="1" noChangeShapeType="1" noTextEdit="1"/>
              </p:cNvSpPr>
              <p:nvPr/>
            </p:nvSpPr>
            <p:spPr>
              <a:xfrm>
                <a:off x="1627728" y="4768199"/>
                <a:ext cx="4362156" cy="568297"/>
              </a:xfrm>
              <a:prstGeom prst="rect">
                <a:avLst/>
              </a:prstGeom>
              <a:blipFill>
                <a:blip r:embed="rId5"/>
                <a:stretch>
                  <a:fillRect/>
                </a:stretch>
              </a:blipFill>
            </p:spPr>
            <p:txBody>
              <a:bodyPr/>
              <a:lstStyle/>
              <a:p>
                <a:r>
                  <a:rPr lang="en-US">
                    <a:noFill/>
                  </a:rPr>
                  <a:t> </a:t>
                </a:r>
              </a:p>
            </p:txBody>
          </p:sp>
        </mc:Fallback>
      </mc:AlternateContent>
      <p:cxnSp>
        <p:nvCxnSpPr>
          <p:cNvPr id="9" name="Conector recto de flecha 8">
            <a:extLst>
              <a:ext uri="{FF2B5EF4-FFF2-40B4-BE49-F238E27FC236}">
                <a16:creationId xmlns:a16="http://schemas.microsoft.com/office/drawing/2014/main" id="{9AB0F5C5-67BA-4682-8286-BFA6BA743567}"/>
              </a:ext>
            </a:extLst>
          </p:cNvPr>
          <p:cNvCxnSpPr>
            <a:cxnSpLocks/>
          </p:cNvCxnSpPr>
          <p:nvPr/>
        </p:nvCxnSpPr>
        <p:spPr>
          <a:xfrm>
            <a:off x="3410404" y="3801213"/>
            <a:ext cx="0" cy="688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AA6E492E-13A5-4F94-B43C-0293DDDED500}"/>
                  </a:ext>
                </a:extLst>
              </p:cNvPr>
              <p:cNvSpPr txBox="1"/>
              <p:nvPr/>
            </p:nvSpPr>
            <p:spPr>
              <a:xfrm>
                <a:off x="3649078" y="3996207"/>
                <a:ext cx="1004434" cy="331437"/>
              </a:xfrm>
              <a:prstGeom prst="rect">
                <a:avLst/>
              </a:prstGeom>
              <a:noFill/>
              <a:ln w="12700">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𝜆</m:t>
                          </m:r>
                        </m:e>
                        <m:sub>
                          <m:r>
                            <a:rPr lang="es-ES" sz="2000" b="0" i="1" smtClean="0">
                              <a:latin typeface="Cambria Math" panose="02040503050406030204" pitchFamily="18" charset="0"/>
                            </a:rPr>
                            <m:t>𝑞𝑟</m:t>
                          </m:r>
                          <m:r>
                            <a:rPr lang="es-ES" sz="2000" b="0" i="1" smtClean="0">
                              <a:latin typeface="Cambria Math" panose="02040503050406030204" pitchFamily="18" charset="0"/>
                            </a:rPr>
                            <m:t> </m:t>
                          </m:r>
                        </m:sub>
                      </m:sSub>
                      <m:r>
                        <a:rPr lang="es-ES" sz="2000" b="0" i="1" smtClean="0">
                          <a:latin typeface="Cambria Math" panose="02040503050406030204" pitchFamily="18" charset="0"/>
                        </a:rPr>
                        <m:t>=0</m:t>
                      </m:r>
                    </m:oMath>
                  </m:oMathPara>
                </a14:m>
                <a:endParaRPr lang="en-US" dirty="0"/>
              </a:p>
            </p:txBody>
          </p:sp>
        </mc:Choice>
        <mc:Fallback xmlns="">
          <p:sp>
            <p:nvSpPr>
              <p:cNvPr id="11" name="CuadroTexto 10">
                <a:extLst>
                  <a:ext uri="{FF2B5EF4-FFF2-40B4-BE49-F238E27FC236}">
                    <a16:creationId xmlns:a16="http://schemas.microsoft.com/office/drawing/2014/main" id="{AA6E492E-13A5-4F94-B43C-0293DDDED500}"/>
                  </a:ext>
                </a:extLst>
              </p:cNvPr>
              <p:cNvSpPr txBox="1">
                <a:spLocks noRot="1" noChangeAspect="1" noMove="1" noResize="1" noEditPoints="1" noAdjustHandles="1" noChangeArrowheads="1" noChangeShapeType="1" noTextEdit="1"/>
              </p:cNvSpPr>
              <p:nvPr/>
            </p:nvSpPr>
            <p:spPr>
              <a:xfrm>
                <a:off x="3649078" y="3996207"/>
                <a:ext cx="1004434" cy="331437"/>
              </a:xfrm>
              <a:prstGeom prst="rect">
                <a:avLst/>
              </a:prstGeom>
              <a:blipFill>
                <a:blip r:embed="rId6"/>
                <a:stretch>
                  <a:fillRect l="-1807" r="-1807" b="-19643"/>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uadroTexto 15">
                <a:extLst>
                  <a:ext uri="{FF2B5EF4-FFF2-40B4-BE49-F238E27FC236}">
                    <a16:creationId xmlns:a16="http://schemas.microsoft.com/office/drawing/2014/main" id="{A62E886F-8F47-4158-AA36-37018A1CC9BE}"/>
                  </a:ext>
                </a:extLst>
              </p:cNvPr>
              <p:cNvSpPr txBox="1"/>
              <p:nvPr/>
            </p:nvSpPr>
            <p:spPr>
              <a:xfrm>
                <a:off x="1765485" y="3076000"/>
                <a:ext cx="3664336" cy="6285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s-ES" sz="2000" b="0" i="1" smtClean="0">
                              <a:latin typeface="Cambria Math" panose="02040503050406030204" pitchFamily="18" charset="0"/>
                            </a:rPr>
                            <m:t>𝑇</m:t>
                          </m:r>
                        </m:e>
                        <m:sub>
                          <m:r>
                            <a:rPr lang="es-ES" sz="2000" b="0" i="1" smtClean="0">
                              <a:latin typeface="Cambria Math" panose="02040503050406030204" pitchFamily="18" charset="0"/>
                            </a:rPr>
                            <m:t>𝑒</m:t>
                          </m:r>
                        </m:sub>
                      </m:sSub>
                      <m:r>
                        <a:rPr lang="es-ES" sz="2000" b="0" i="1" smtClean="0">
                          <a:latin typeface="Cambria Math" panose="02040503050406030204" pitchFamily="18" charset="0"/>
                        </a:rPr>
                        <m:t>= </m:t>
                      </m:r>
                      <m:f>
                        <m:fPr>
                          <m:ctrlPr>
                            <a:rPr lang="es-ES" sz="2000" b="0" i="1" smtClean="0">
                              <a:latin typeface="Cambria Math" panose="02040503050406030204" pitchFamily="18" charset="0"/>
                            </a:rPr>
                          </m:ctrlPr>
                        </m:fPr>
                        <m:num>
                          <m:r>
                            <a:rPr lang="es-ES" sz="2000" b="0" i="1" smtClean="0">
                              <a:latin typeface="Cambria Math" panose="02040503050406030204" pitchFamily="18" charset="0"/>
                            </a:rPr>
                            <m:t>3</m:t>
                          </m:r>
                        </m:num>
                        <m:den>
                          <m:r>
                            <a:rPr lang="es-ES" sz="2000" b="0" i="1" smtClean="0">
                              <a:latin typeface="Cambria Math" panose="02040503050406030204" pitchFamily="18" charset="0"/>
                            </a:rPr>
                            <m:t>2</m:t>
                          </m:r>
                        </m:den>
                      </m:f>
                      <m:r>
                        <a:rPr lang="es-ES" sz="2000" i="1">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𝑝</m:t>
                      </m:r>
                      <m:r>
                        <a:rPr lang="es-ES" sz="2000" i="1">
                          <a:latin typeface="Cambria Math" panose="02040503050406030204" pitchFamily="18" charset="0"/>
                          <a:ea typeface="Cambria Math" panose="02040503050406030204" pitchFamily="18" charset="0"/>
                        </a:rPr>
                        <m:t>∙</m:t>
                      </m:r>
                      <m:f>
                        <m:fPr>
                          <m:ctrlPr>
                            <a:rPr lang="en-US" sz="2000" i="1" dirty="0">
                              <a:latin typeface="Cambria Math" panose="02040503050406030204" pitchFamily="18" charset="0"/>
                            </a:rPr>
                          </m:ctrlPr>
                        </m:fPr>
                        <m:num>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𝐿</m:t>
                              </m:r>
                            </m:e>
                            <m:sub>
                              <m:r>
                                <a:rPr lang="es-ES" sz="2000" i="1">
                                  <a:latin typeface="Cambria Math" panose="02040503050406030204" pitchFamily="18" charset="0"/>
                                  <a:ea typeface="Cambria Math" panose="02040503050406030204" pitchFamily="18" charset="0"/>
                                </a:rPr>
                                <m:t>𝑚</m:t>
                              </m:r>
                            </m:sub>
                          </m:sSub>
                        </m:num>
                        <m:den>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𝐿</m:t>
                              </m:r>
                            </m:e>
                            <m:sub>
                              <m:r>
                                <a:rPr lang="es-ES" sz="2000" i="1">
                                  <a:latin typeface="Cambria Math" panose="02040503050406030204" pitchFamily="18" charset="0"/>
                                  <a:ea typeface="Cambria Math" panose="02040503050406030204" pitchFamily="18" charset="0"/>
                                </a:rPr>
                                <m:t>𝑟</m:t>
                              </m:r>
                            </m:sub>
                          </m:sSub>
                        </m:den>
                      </m:f>
                      <m:r>
                        <a:rPr lang="es-ES" sz="2000" i="1">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𝐼𝑚</m:t>
                      </m:r>
                      <m:r>
                        <a:rPr lang="es-ES" sz="2000" b="0" i="1" smtClean="0">
                          <a:latin typeface="Cambria Math" panose="02040503050406030204" pitchFamily="18" charset="0"/>
                          <a:ea typeface="Cambria Math" panose="02040503050406030204" pitchFamily="18" charset="0"/>
                        </a:rPr>
                        <m:t>(</m:t>
                      </m:r>
                      <m:sSub>
                        <m:sSubPr>
                          <m:ctrlPr>
                            <a:rPr lang="es-ES" sz="2000" b="0" i="1" smtClean="0">
                              <a:latin typeface="Cambria Math" panose="02040503050406030204" pitchFamily="18" charset="0"/>
                              <a:ea typeface="Cambria Math" panose="02040503050406030204" pitchFamily="18" charset="0"/>
                            </a:rPr>
                          </m:ctrlPr>
                        </m:sSubPr>
                        <m:e>
                          <m:acc>
                            <m:accPr>
                              <m:chr m:val="⃗"/>
                              <m:ctrlPr>
                                <a:rPr lang="es-ES" sz="2000" b="0" i="1" smtClean="0">
                                  <a:latin typeface="Cambria Math" panose="02040503050406030204" pitchFamily="18" charset="0"/>
                                  <a:ea typeface="Cambria Math" panose="02040503050406030204" pitchFamily="18" charset="0"/>
                                </a:rPr>
                              </m:ctrlPr>
                            </m:accPr>
                            <m:e>
                              <m:r>
                                <a:rPr lang="es-ES" sz="2000" b="0" i="1" smtClean="0">
                                  <a:latin typeface="Cambria Math" panose="02040503050406030204" pitchFamily="18" charset="0"/>
                                  <a:ea typeface="Cambria Math" panose="02040503050406030204" pitchFamily="18" charset="0"/>
                                </a:rPr>
                                <m:t>𝑖</m:t>
                              </m:r>
                            </m:e>
                          </m:acc>
                        </m:e>
                        <m:sub>
                          <m:r>
                            <a:rPr lang="es-ES" sz="2000" b="0" i="1" smtClean="0">
                              <a:latin typeface="Cambria Math" panose="02040503050406030204" pitchFamily="18" charset="0"/>
                              <a:ea typeface="Cambria Math" panose="02040503050406030204" pitchFamily="18" charset="0"/>
                            </a:rPr>
                            <m:t>𝑑𝑞𝑠</m:t>
                          </m:r>
                        </m:sub>
                      </m:sSub>
                      <m:r>
                        <a:rPr lang="es-ES" sz="2000" i="1">
                          <a:latin typeface="Cambria Math" panose="02040503050406030204" pitchFamily="18" charset="0"/>
                          <a:ea typeface="Cambria Math" panose="02040503050406030204" pitchFamily="18" charset="0"/>
                        </a:rPr>
                        <m:t>∙</m:t>
                      </m:r>
                      <m:sSub>
                        <m:sSubPr>
                          <m:ctrlPr>
                            <a:rPr lang="es-ES" sz="2000" i="1">
                              <a:latin typeface="Cambria Math" panose="02040503050406030204" pitchFamily="18" charset="0"/>
                              <a:ea typeface="Cambria Math" panose="02040503050406030204" pitchFamily="18" charset="0"/>
                            </a:rPr>
                          </m:ctrlPr>
                        </m:sSubPr>
                        <m:e>
                          <m:acc>
                            <m:accPr>
                              <m:chr m:val="⃗"/>
                              <m:ctrlPr>
                                <a:rPr lang="es-ES" sz="2000" i="1">
                                  <a:latin typeface="Cambria Math" panose="02040503050406030204" pitchFamily="18" charset="0"/>
                                  <a:ea typeface="Cambria Math" panose="02040503050406030204" pitchFamily="18" charset="0"/>
                                </a:rPr>
                              </m:ctrlPr>
                            </m:accPr>
                            <m:e>
                              <m:r>
                                <a:rPr lang="es-ES" sz="2000" i="1" smtClean="0">
                                  <a:latin typeface="Cambria Math" panose="02040503050406030204" pitchFamily="18" charset="0"/>
                                  <a:ea typeface="Cambria Math" panose="02040503050406030204" pitchFamily="18" charset="0"/>
                                </a:rPr>
                                <m:t>𝜆</m:t>
                              </m:r>
                            </m:e>
                          </m:acc>
                        </m:e>
                        <m:sub>
                          <m:r>
                            <a:rPr lang="es-ES" sz="2000" i="1">
                              <a:latin typeface="Cambria Math" panose="02040503050406030204" pitchFamily="18" charset="0"/>
                              <a:ea typeface="Cambria Math" panose="02040503050406030204" pitchFamily="18" charset="0"/>
                            </a:rPr>
                            <m:t>𝑑𝑞</m:t>
                          </m:r>
                          <m:r>
                            <a:rPr lang="es-ES" sz="2000" b="0" i="1" smtClean="0">
                              <a:latin typeface="Cambria Math" panose="02040503050406030204" pitchFamily="18" charset="0"/>
                              <a:ea typeface="Cambria Math" panose="02040503050406030204" pitchFamily="18" charset="0"/>
                            </a:rPr>
                            <m:t>𝑟</m:t>
                          </m:r>
                        </m:sub>
                      </m:sSub>
                      <m:r>
                        <a:rPr lang="es-ES" sz="2000"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6" name="CuadroTexto 15">
                <a:extLst>
                  <a:ext uri="{FF2B5EF4-FFF2-40B4-BE49-F238E27FC236}">
                    <a16:creationId xmlns:a16="http://schemas.microsoft.com/office/drawing/2014/main" id="{A62E886F-8F47-4158-AA36-37018A1CC9BE}"/>
                  </a:ext>
                </a:extLst>
              </p:cNvPr>
              <p:cNvSpPr txBox="1">
                <a:spLocks noRot="1" noChangeAspect="1" noMove="1" noResize="1" noEditPoints="1" noAdjustHandles="1" noChangeArrowheads="1" noChangeShapeType="1" noTextEdit="1"/>
              </p:cNvSpPr>
              <p:nvPr/>
            </p:nvSpPr>
            <p:spPr>
              <a:xfrm>
                <a:off x="1765485" y="3076000"/>
                <a:ext cx="3664336" cy="628505"/>
              </a:xfrm>
              <a:prstGeom prst="rect">
                <a:avLst/>
              </a:prstGeom>
              <a:blipFill>
                <a:blip r:embed="rId7"/>
                <a:stretch>
                  <a:fillRect/>
                </a:stretch>
              </a:blipFill>
            </p:spPr>
            <p:txBody>
              <a:bodyPr/>
              <a:lstStyle/>
              <a:p>
                <a:r>
                  <a:rPr lang="en-US">
                    <a:noFill/>
                  </a:rPr>
                  <a:t> </a:t>
                </a:r>
              </a:p>
            </p:txBody>
          </p:sp>
        </mc:Fallback>
      </mc:AlternateContent>
      <p:cxnSp>
        <p:nvCxnSpPr>
          <p:cNvPr id="17" name="Conector recto de flecha 16">
            <a:extLst>
              <a:ext uri="{FF2B5EF4-FFF2-40B4-BE49-F238E27FC236}">
                <a16:creationId xmlns:a16="http://schemas.microsoft.com/office/drawing/2014/main" id="{21F75D1D-E6A4-42DB-8CE1-C33E5CFCBBD5}"/>
              </a:ext>
            </a:extLst>
          </p:cNvPr>
          <p:cNvCxnSpPr>
            <a:cxnSpLocks/>
          </p:cNvCxnSpPr>
          <p:nvPr/>
        </p:nvCxnSpPr>
        <p:spPr>
          <a:xfrm>
            <a:off x="3410404" y="2292540"/>
            <a:ext cx="0" cy="688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kstfelt 4">
            <a:extLst>
              <a:ext uri="{FF2B5EF4-FFF2-40B4-BE49-F238E27FC236}">
                <a16:creationId xmlns:a16="http://schemas.microsoft.com/office/drawing/2014/main" id="{70A3BC56-37DA-4A66-AD15-D7D4CC39FD38}"/>
              </a:ext>
            </a:extLst>
          </p:cNvPr>
          <p:cNvSpPr txBox="1"/>
          <p:nvPr/>
        </p:nvSpPr>
        <p:spPr>
          <a:xfrm>
            <a:off x="3534912" y="1958130"/>
            <a:ext cx="2561079" cy="1138773"/>
          </a:xfrm>
          <a:prstGeom prst="rect">
            <a:avLst/>
          </a:prstGeom>
          <a:noFill/>
        </p:spPr>
        <p:txBody>
          <a:bodyPr wrap="square" rtlCol="0">
            <a:spAutoFit/>
          </a:bodyPr>
          <a:lstStyle/>
          <a:p>
            <a:pPr rtl="0"/>
            <a:endParaRPr lang="en-GB" sz="1600" spc="300" dirty="0"/>
          </a:p>
          <a:p>
            <a:pPr rtl="0"/>
            <a:endParaRPr lang="en-GB" sz="1600" spc="300" dirty="0"/>
          </a:p>
          <a:p>
            <a:pPr rtl="0"/>
            <a:r>
              <a:rPr lang="en-GB" sz="2000" spc="300" dirty="0"/>
              <a:t>Alternate form</a:t>
            </a:r>
          </a:p>
          <a:p>
            <a:pPr rtl="0"/>
            <a:endParaRPr lang="en-GB" sz="1600" spc="300" dirty="0"/>
          </a:p>
        </p:txBody>
      </p:sp>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92AF86D5-83BC-4EF1-AF70-D50D4990138B}"/>
                  </a:ext>
                </a:extLst>
              </p:cNvPr>
              <p:cNvSpPr txBox="1"/>
              <p:nvPr/>
            </p:nvSpPr>
            <p:spPr>
              <a:xfrm>
                <a:off x="5548575" y="3823307"/>
                <a:ext cx="1970604" cy="3458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ea typeface="Cambria Math" panose="02040503050406030204" pitchFamily="18" charset="0"/>
                            </a:rPr>
                          </m:ctrlPr>
                        </m:sSubPr>
                        <m:e>
                          <m:acc>
                            <m:accPr>
                              <m:chr m:val="⃗"/>
                              <m:ctrlPr>
                                <a:rPr lang="es-ES" i="1">
                                  <a:latin typeface="Cambria Math" panose="02040503050406030204" pitchFamily="18" charset="0"/>
                                  <a:ea typeface="Cambria Math" panose="02040503050406030204" pitchFamily="18" charset="0"/>
                                </a:rPr>
                              </m:ctrlPr>
                            </m:accPr>
                            <m:e>
                              <m:r>
                                <a:rPr lang="es-ES" i="1">
                                  <a:latin typeface="Cambria Math" panose="02040503050406030204" pitchFamily="18" charset="0"/>
                                  <a:ea typeface="Cambria Math" panose="02040503050406030204" pitchFamily="18" charset="0"/>
                                </a:rPr>
                                <m:t>𝜆</m:t>
                              </m:r>
                            </m:e>
                          </m:acc>
                        </m:e>
                        <m:sub>
                          <m:r>
                            <a:rPr lang="es-ES" i="1">
                              <a:latin typeface="Cambria Math" panose="02040503050406030204" pitchFamily="18" charset="0"/>
                              <a:ea typeface="Cambria Math" panose="02040503050406030204" pitchFamily="18" charset="0"/>
                            </a:rPr>
                            <m:t>𝑑𝑞𝑟</m:t>
                          </m:r>
                        </m:sub>
                      </m:sSub>
                      <m:r>
                        <a:rPr lang="es-ES" i="1">
                          <a:latin typeface="Cambria Math" panose="02040503050406030204" pitchFamily="18" charset="0"/>
                          <a:ea typeface="Cambria Math" panose="02040503050406030204" pitchFamily="18" charset="0"/>
                        </a:rPr>
                        <m:t>∗</m:t>
                      </m:r>
                      <m:r>
                        <a:rPr lang="es-ES" b="0" i="0" smtClean="0">
                          <a:latin typeface="Cambria Math" panose="02040503050406030204" pitchFamily="18" charset="0"/>
                          <a:ea typeface="Cambria Math" panose="02040503050406030204" pitchFamily="18" charset="0"/>
                        </a:rPr>
                        <m:t> =</m:t>
                      </m:r>
                      <m:sSub>
                        <m:sSubPr>
                          <m:ctrlPr>
                            <a:rPr lang="es-ES" i="1">
                              <a:latin typeface="Cambria Math" panose="02040503050406030204" pitchFamily="18" charset="0"/>
                              <a:ea typeface="Cambria Math" panose="02040503050406030204" pitchFamily="18" charset="0"/>
                            </a:rPr>
                          </m:ctrlPr>
                        </m:sSubPr>
                        <m:e>
                          <m:r>
                            <a:rPr lang="es-ES" i="1" smtClean="0">
                              <a:latin typeface="Cambria Math" panose="02040503050406030204" pitchFamily="18" charset="0"/>
                              <a:ea typeface="Cambria Math" panose="02040503050406030204" pitchFamily="18" charset="0"/>
                            </a:rPr>
                            <m:t>𝜆</m:t>
                          </m:r>
                        </m:e>
                        <m:sub>
                          <m:r>
                            <a:rPr lang="es-ES" i="1">
                              <a:latin typeface="Cambria Math" panose="02040503050406030204" pitchFamily="18" charset="0"/>
                              <a:ea typeface="Cambria Math" panose="02040503050406030204" pitchFamily="18" charset="0"/>
                            </a:rPr>
                            <m:t>𝑑𝑟</m:t>
                          </m:r>
                        </m:sub>
                      </m:sSub>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𝑗</m:t>
                      </m:r>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𝜆</m:t>
                          </m:r>
                        </m:e>
                        <m:sub>
                          <m:r>
                            <a:rPr lang="es-ES" b="0" i="1" smtClean="0">
                              <a:latin typeface="Cambria Math" panose="02040503050406030204" pitchFamily="18" charset="0"/>
                              <a:ea typeface="Cambria Math" panose="02040503050406030204" pitchFamily="18" charset="0"/>
                            </a:rPr>
                            <m:t>𝑞</m:t>
                          </m:r>
                          <m:r>
                            <a:rPr lang="es-ES" i="1">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20" name="CuadroTexto 19">
                <a:extLst>
                  <a:ext uri="{FF2B5EF4-FFF2-40B4-BE49-F238E27FC236}">
                    <a16:creationId xmlns:a16="http://schemas.microsoft.com/office/drawing/2014/main" id="{92AF86D5-83BC-4EF1-AF70-D50D4990138B}"/>
                  </a:ext>
                </a:extLst>
              </p:cNvPr>
              <p:cNvSpPr txBox="1">
                <a:spLocks noRot="1" noChangeAspect="1" noMove="1" noResize="1" noEditPoints="1" noAdjustHandles="1" noChangeArrowheads="1" noChangeShapeType="1" noTextEdit="1"/>
              </p:cNvSpPr>
              <p:nvPr/>
            </p:nvSpPr>
            <p:spPr>
              <a:xfrm>
                <a:off x="5548575" y="3823307"/>
                <a:ext cx="1970604" cy="345800"/>
              </a:xfrm>
              <a:prstGeom prst="rect">
                <a:avLst/>
              </a:prstGeom>
              <a:blipFill>
                <a:blip r:embed="rId8"/>
                <a:stretch>
                  <a:fillRect l="-2167" t="-36842" b="-21053"/>
                </a:stretch>
              </a:blipFill>
            </p:spPr>
            <p:txBody>
              <a:bodyPr/>
              <a:lstStyle/>
              <a:p>
                <a:r>
                  <a:rPr lang="en-US">
                    <a:noFill/>
                  </a:rPr>
                  <a:t> </a:t>
                </a:r>
              </a:p>
            </p:txBody>
          </p:sp>
        </mc:Fallback>
      </mc:AlternateContent>
      <p:sp>
        <p:nvSpPr>
          <p:cNvPr id="21" name="Elipse 20">
            <a:extLst>
              <a:ext uri="{FF2B5EF4-FFF2-40B4-BE49-F238E27FC236}">
                <a16:creationId xmlns:a16="http://schemas.microsoft.com/office/drawing/2014/main" id="{A68F1FEE-4145-48EC-8619-BB343FE245E8}"/>
              </a:ext>
            </a:extLst>
          </p:cNvPr>
          <p:cNvSpPr/>
          <p:nvPr/>
        </p:nvSpPr>
        <p:spPr>
          <a:xfrm>
            <a:off x="4401124" y="3037360"/>
            <a:ext cx="969441" cy="660788"/>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Conector recto 22">
            <a:extLst>
              <a:ext uri="{FF2B5EF4-FFF2-40B4-BE49-F238E27FC236}">
                <a16:creationId xmlns:a16="http://schemas.microsoft.com/office/drawing/2014/main" id="{2998766B-C4CC-4B52-8186-8673964D035F}"/>
              </a:ext>
            </a:extLst>
          </p:cNvPr>
          <p:cNvCxnSpPr/>
          <p:nvPr/>
        </p:nvCxnSpPr>
        <p:spPr>
          <a:xfrm flipH="1" flipV="1">
            <a:off x="5181439" y="3658828"/>
            <a:ext cx="306264" cy="212732"/>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ángulo 23">
            <a:extLst>
              <a:ext uri="{FF2B5EF4-FFF2-40B4-BE49-F238E27FC236}">
                <a16:creationId xmlns:a16="http://schemas.microsoft.com/office/drawing/2014/main" id="{BC856AFF-C7B3-463F-AD26-5266FA41EB79}"/>
              </a:ext>
            </a:extLst>
          </p:cNvPr>
          <p:cNvSpPr/>
          <p:nvPr/>
        </p:nvSpPr>
        <p:spPr>
          <a:xfrm>
            <a:off x="1371247" y="4588218"/>
            <a:ext cx="4828079" cy="81216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CuadroTexto 24">
                <a:extLst>
                  <a:ext uri="{FF2B5EF4-FFF2-40B4-BE49-F238E27FC236}">
                    <a16:creationId xmlns:a16="http://schemas.microsoft.com/office/drawing/2014/main" id="{B36CD205-3997-407C-B054-AF4738C58734}"/>
                  </a:ext>
                </a:extLst>
              </p:cNvPr>
              <p:cNvSpPr txBox="1"/>
              <p:nvPr/>
            </p:nvSpPr>
            <p:spPr>
              <a:xfrm>
                <a:off x="9400491" y="4800255"/>
                <a:ext cx="1753429"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ea typeface="Cambria Math" panose="02040503050406030204" pitchFamily="18" charset="0"/>
                            </a:rPr>
                          </m:ctrlPr>
                        </m:sSubPr>
                        <m:e>
                          <m:acc>
                            <m:accPr>
                              <m:chr m:val="⃗"/>
                              <m:ctrlPr>
                                <a:rPr lang="es-ES" i="1" smtClean="0">
                                  <a:latin typeface="Cambria Math" panose="02040503050406030204" pitchFamily="18" charset="0"/>
                                  <a:ea typeface="Cambria Math" panose="02040503050406030204" pitchFamily="18" charset="0"/>
                                </a:rPr>
                              </m:ctrlPr>
                            </m:accPr>
                            <m:e>
                              <m:r>
                                <a:rPr lang="es-ES" b="0" i="1" smtClean="0">
                                  <a:latin typeface="Cambria Math" panose="02040503050406030204" pitchFamily="18" charset="0"/>
                                  <a:ea typeface="Cambria Math" panose="02040503050406030204" pitchFamily="18" charset="0"/>
                                </a:rPr>
                                <m:t>𝑖</m:t>
                              </m:r>
                            </m:e>
                          </m:acc>
                        </m:e>
                        <m:sub>
                          <m:r>
                            <a:rPr lang="es-ES" i="1">
                              <a:latin typeface="Cambria Math" panose="02040503050406030204" pitchFamily="18" charset="0"/>
                              <a:ea typeface="Cambria Math" panose="02040503050406030204" pitchFamily="18" charset="0"/>
                            </a:rPr>
                            <m:t>𝑑𝑞</m:t>
                          </m:r>
                          <m:r>
                            <a:rPr lang="es-ES" b="0" i="1" smtClean="0">
                              <a:latin typeface="Cambria Math" panose="02040503050406030204" pitchFamily="18" charset="0"/>
                              <a:ea typeface="Cambria Math" panose="02040503050406030204" pitchFamily="18" charset="0"/>
                            </a:rPr>
                            <m:t>𝑠</m:t>
                          </m:r>
                        </m:sub>
                      </m:sSub>
                      <m:r>
                        <a:rPr lang="es-ES" b="0" i="0" smtClean="0">
                          <a:latin typeface="Cambria Math" panose="02040503050406030204" pitchFamily="18" charset="0"/>
                          <a:ea typeface="Cambria Math" panose="02040503050406030204" pitchFamily="18" charset="0"/>
                        </a:rPr>
                        <m:t> =</m:t>
                      </m:r>
                      <m:sSub>
                        <m:sSubPr>
                          <m:ctrlPr>
                            <a:rPr lang="es-ES" i="1">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𝑖</m:t>
                          </m:r>
                        </m:e>
                        <m:sub>
                          <m:r>
                            <a:rPr lang="es-ES" i="1">
                              <a:latin typeface="Cambria Math" panose="02040503050406030204" pitchFamily="18" charset="0"/>
                              <a:ea typeface="Cambria Math" panose="02040503050406030204" pitchFamily="18" charset="0"/>
                            </a:rPr>
                            <m:t>𝑑</m:t>
                          </m:r>
                          <m:r>
                            <a:rPr lang="es-ES" b="0" i="1" smtClean="0">
                              <a:latin typeface="Cambria Math" panose="02040503050406030204" pitchFamily="18" charset="0"/>
                              <a:ea typeface="Cambria Math" panose="02040503050406030204" pitchFamily="18" charset="0"/>
                            </a:rPr>
                            <m:t>𝑠</m:t>
                          </m:r>
                        </m:sub>
                      </m:sSub>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𝑗</m:t>
                      </m:r>
                      <m:sSub>
                        <m:sSubPr>
                          <m:ctrlPr>
                            <a:rPr lang="es-ES" i="1">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𝑖</m:t>
                          </m:r>
                        </m:e>
                        <m:sub>
                          <m:r>
                            <a:rPr lang="es-ES" b="0" i="1" smtClean="0">
                              <a:latin typeface="Cambria Math" panose="02040503050406030204" pitchFamily="18" charset="0"/>
                              <a:ea typeface="Cambria Math" panose="02040503050406030204" pitchFamily="18" charset="0"/>
                            </a:rPr>
                            <m:t>𝑞𝑠</m:t>
                          </m:r>
                        </m:sub>
                      </m:sSub>
                    </m:oMath>
                  </m:oMathPara>
                </a14:m>
                <a:endParaRPr lang="en-US" dirty="0"/>
              </a:p>
            </p:txBody>
          </p:sp>
        </mc:Choice>
        <mc:Fallback xmlns="">
          <p:sp>
            <p:nvSpPr>
              <p:cNvPr id="25" name="CuadroTexto 24">
                <a:extLst>
                  <a:ext uri="{FF2B5EF4-FFF2-40B4-BE49-F238E27FC236}">
                    <a16:creationId xmlns:a16="http://schemas.microsoft.com/office/drawing/2014/main" id="{B36CD205-3997-407C-B054-AF4738C58734}"/>
                  </a:ext>
                </a:extLst>
              </p:cNvPr>
              <p:cNvSpPr txBox="1">
                <a:spLocks noRot="1" noChangeAspect="1" noMove="1" noResize="1" noEditPoints="1" noAdjustHandles="1" noChangeArrowheads="1" noChangeShapeType="1" noTextEdit="1"/>
              </p:cNvSpPr>
              <p:nvPr/>
            </p:nvSpPr>
            <p:spPr>
              <a:xfrm>
                <a:off x="9400491" y="4800255"/>
                <a:ext cx="1753429" cy="298415"/>
              </a:xfrm>
              <a:prstGeom prst="rect">
                <a:avLst/>
              </a:prstGeom>
              <a:blipFill>
                <a:blip r:embed="rId9"/>
                <a:stretch>
                  <a:fillRect l="-4167" t="-40816" r="-694" b="-26531"/>
                </a:stretch>
              </a:blipFill>
            </p:spPr>
            <p:txBody>
              <a:bodyPr/>
              <a:lstStyle/>
              <a:p>
                <a:r>
                  <a:rPr lang="en-US">
                    <a:noFill/>
                  </a:rPr>
                  <a:t> </a:t>
                </a:r>
              </a:p>
            </p:txBody>
          </p:sp>
        </mc:Fallback>
      </mc:AlternateContent>
      <p:sp>
        <p:nvSpPr>
          <p:cNvPr id="27" name="Arco 26">
            <a:extLst>
              <a:ext uri="{FF2B5EF4-FFF2-40B4-BE49-F238E27FC236}">
                <a16:creationId xmlns:a16="http://schemas.microsoft.com/office/drawing/2014/main" id="{C46F105C-4613-4D55-A740-B4136F96B81C}"/>
              </a:ext>
            </a:extLst>
          </p:cNvPr>
          <p:cNvSpPr/>
          <p:nvPr/>
        </p:nvSpPr>
        <p:spPr>
          <a:xfrm>
            <a:off x="8620098" y="3232887"/>
            <a:ext cx="1057074" cy="2267207"/>
          </a:xfrm>
          <a:prstGeom prst="arc">
            <a:avLst>
              <a:gd name="adj1" fmla="val 16200000"/>
              <a:gd name="adj2" fmla="val 221818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9" name="Conector recto de flecha 28">
            <a:extLst>
              <a:ext uri="{FF2B5EF4-FFF2-40B4-BE49-F238E27FC236}">
                <a16:creationId xmlns:a16="http://schemas.microsoft.com/office/drawing/2014/main" id="{53E2F4B3-460D-40B2-AB07-DC85D4A42E41}"/>
              </a:ext>
            </a:extLst>
          </p:cNvPr>
          <p:cNvCxnSpPr>
            <a:cxnSpLocks/>
            <a:stCxn id="27" idx="2"/>
          </p:cNvCxnSpPr>
          <p:nvPr/>
        </p:nvCxnSpPr>
        <p:spPr>
          <a:xfrm flipH="1">
            <a:off x="9592334" y="4741887"/>
            <a:ext cx="55016" cy="126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F666A7AE-2128-4AFB-8B27-0AB988A2776F}"/>
              </a:ext>
            </a:extLst>
          </p:cNvPr>
          <p:cNvCxnSpPr/>
          <p:nvPr/>
        </p:nvCxnSpPr>
        <p:spPr>
          <a:xfrm flipH="1">
            <a:off x="3649078" y="2191435"/>
            <a:ext cx="31945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62BB497-DCFF-4F1C-A3D0-F79729D8F697}"/>
              </a:ext>
            </a:extLst>
          </p:cNvPr>
          <p:cNvCxnSpPr/>
          <p:nvPr/>
        </p:nvCxnSpPr>
        <p:spPr>
          <a:xfrm flipH="1">
            <a:off x="4752767" y="2191435"/>
            <a:ext cx="31945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50383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19</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9056498" cy="1474385"/>
          </a:xfrm>
        </p:spPr>
        <p:txBody>
          <a:bodyPr/>
          <a:lstStyle/>
          <a:p>
            <a:r>
              <a:rPr lang="es-ES" dirty="0"/>
              <a:t>Rotor flux oriented control</a:t>
            </a:r>
            <a:endParaRPr lang="en-US" dirty="0"/>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59</a:t>
            </a:r>
          </a:p>
        </p:txBody>
      </p:sp>
      <p:sp>
        <p:nvSpPr>
          <p:cNvPr id="18" name="Pladsholder til slidenummer 1">
            <a:extLst>
              <a:ext uri="{FF2B5EF4-FFF2-40B4-BE49-F238E27FC236}">
                <a16:creationId xmlns:a16="http://schemas.microsoft.com/office/drawing/2014/main" id="{9AA54E39-9F0C-452E-AC8C-600705D75DD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s-ES" sz="1400" dirty="0"/>
              <a:t>E</a:t>
            </a:r>
            <a:r>
              <a:rPr lang="en-US" sz="1400" dirty="0" err="1"/>
              <a:t>stefanía</a:t>
            </a:r>
            <a:endParaRPr lang="en-US" dirty="0"/>
          </a:p>
        </p:txBody>
      </p:sp>
      <mc:AlternateContent xmlns:mc="http://schemas.openxmlformats.org/markup-compatibility/2006" xmlns:a14="http://schemas.microsoft.com/office/drawing/2010/main">
        <mc:Choice Requires="a14">
          <p:sp>
            <p:nvSpPr>
              <p:cNvPr id="6" name="Rectángulo 5">
                <a:extLst>
                  <a:ext uri="{FF2B5EF4-FFF2-40B4-BE49-F238E27FC236}">
                    <a16:creationId xmlns:a16="http://schemas.microsoft.com/office/drawing/2014/main" id="{A5A32949-8B12-408B-85FE-843165CFB178}"/>
                  </a:ext>
                </a:extLst>
              </p:cNvPr>
              <p:cNvSpPr/>
              <p:nvPr/>
            </p:nvSpPr>
            <p:spPr>
              <a:xfrm>
                <a:off x="648275" y="1214595"/>
                <a:ext cx="6939067" cy="646331"/>
              </a:xfrm>
              <a:prstGeom prst="rect">
                <a:avLst/>
              </a:prstGeom>
            </p:spPr>
            <p:txBody>
              <a:bodyPr wrap="square">
                <a:spAutoFit/>
              </a:bodyPr>
              <a:lstStyle/>
              <a:p>
                <a:pPr marL="285750" indent="-285750">
                  <a:buFont typeface="Wingdings" panose="05000000000000000000" pitchFamily="2" charset="2"/>
                  <a:buChar char="Ø"/>
                </a:pPr>
                <a:endParaRPr lang="en-GB" sz="1600" spc="300" dirty="0"/>
              </a:p>
              <a:p>
                <a:pPr marL="285750" indent="-285750">
                  <a:buFont typeface="Wingdings" panose="05000000000000000000" pitchFamily="2" charset="2"/>
                  <a:buChar char="v"/>
                </a:pPr>
                <a:r>
                  <a:rPr lang="en-GB" b="1" spc="300" dirty="0"/>
                  <a:t> </a:t>
                </a:r>
                <a:r>
                  <a:rPr lang="en-GB" sz="2000" b="1" spc="300" dirty="0"/>
                  <a:t>Determination of rotor flux position </a:t>
                </a:r>
                <a14:m>
                  <m:oMath xmlns:m="http://schemas.openxmlformats.org/officeDocument/2006/math">
                    <m:sSub>
                      <m:sSubPr>
                        <m:ctrlPr>
                          <a:rPr lang="en-US" sz="2000" b="1" i="1">
                            <a:latin typeface="Cambria Math" panose="02040503050406030204" pitchFamily="18" charset="0"/>
                          </a:rPr>
                        </m:ctrlPr>
                      </m:sSubPr>
                      <m:e>
                        <m:r>
                          <a:rPr lang="es-ES" sz="2000" b="1" i="1">
                            <a:latin typeface="Cambria Math" panose="02040503050406030204" pitchFamily="18" charset="0"/>
                          </a:rPr>
                          <m:t>(</m:t>
                        </m:r>
                        <m:r>
                          <a:rPr lang="en-US" sz="2000" b="1" i="1">
                            <a:latin typeface="Cambria Math" panose="02040503050406030204" pitchFamily="18" charset="0"/>
                            <a:ea typeface="Cambria Math" panose="02040503050406030204" pitchFamily="18" charset="0"/>
                          </a:rPr>
                          <m:t>𝜽</m:t>
                        </m:r>
                      </m:e>
                      <m:sub>
                        <m:r>
                          <a:rPr lang="es-ES" sz="2000" b="1" i="1">
                            <a:latin typeface="Cambria Math" panose="02040503050406030204" pitchFamily="18" charset="0"/>
                            <a:ea typeface="Cambria Math" panose="02040503050406030204" pitchFamily="18" charset="0"/>
                          </a:rPr>
                          <m:t>𝒆</m:t>
                        </m:r>
                      </m:sub>
                    </m:sSub>
                    <m:r>
                      <a:rPr lang="es-ES" sz="2000" b="1" i="1">
                        <a:latin typeface="Cambria Math" panose="02040503050406030204" pitchFamily="18" charset="0"/>
                        <a:ea typeface="Cambria Math" panose="02040503050406030204" pitchFamily="18" charset="0"/>
                      </a:rPr>
                      <m:t>)</m:t>
                    </m:r>
                  </m:oMath>
                </a14:m>
                <a:endParaRPr lang="en-GB" b="1" spc="300" dirty="0"/>
              </a:p>
            </p:txBody>
          </p:sp>
        </mc:Choice>
        <mc:Fallback xmlns="">
          <p:sp>
            <p:nvSpPr>
              <p:cNvPr id="6" name="Rectángulo 5">
                <a:extLst>
                  <a:ext uri="{FF2B5EF4-FFF2-40B4-BE49-F238E27FC236}">
                    <a16:creationId xmlns:a16="http://schemas.microsoft.com/office/drawing/2014/main" id="{A5A32949-8B12-408B-85FE-843165CFB178}"/>
                  </a:ext>
                </a:extLst>
              </p:cNvPr>
              <p:cNvSpPr>
                <a:spLocks noRot="1" noChangeAspect="1" noMove="1" noResize="1" noEditPoints="1" noAdjustHandles="1" noChangeArrowheads="1" noChangeShapeType="1" noTextEdit="1"/>
              </p:cNvSpPr>
              <p:nvPr/>
            </p:nvSpPr>
            <p:spPr>
              <a:xfrm>
                <a:off x="648275" y="1214595"/>
                <a:ext cx="6939067" cy="646331"/>
              </a:xfrm>
              <a:prstGeom prst="rect">
                <a:avLst/>
              </a:prstGeom>
              <a:blipFill>
                <a:blip r:embed="rId3"/>
                <a:stretch>
                  <a:fillRect l="-527" b="-169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0778ECA0-A0F6-4161-B74A-430BB1B45953}"/>
                  </a:ext>
                </a:extLst>
              </p:cNvPr>
              <p:cNvSpPr txBox="1"/>
              <p:nvPr/>
            </p:nvSpPr>
            <p:spPr>
              <a:xfrm>
                <a:off x="457062" y="2294841"/>
                <a:ext cx="4857292" cy="470450"/>
              </a:xfrm>
              <a:prstGeom prst="rect">
                <a:avLst/>
              </a:prstGeom>
              <a:noFill/>
            </p:spPr>
            <p:txBody>
              <a:bodyPr wrap="none" lIns="0" tIns="0" rIns="0" bIns="0" rtlCol="0">
                <a:spAutoFit/>
              </a:bodyPr>
              <a:lstStyle/>
              <a:p>
                <a14:m>
                  <m:oMath xmlns:m="http://schemas.openxmlformats.org/officeDocument/2006/math">
                    <m:sSub>
                      <m:sSubPr>
                        <m:ctrlPr>
                          <a:rPr lang="en-US" sz="2000" i="1" smtClean="0">
                            <a:latin typeface="Cambria Math" panose="02040503050406030204" pitchFamily="18" charset="0"/>
                          </a:rPr>
                        </m:ctrlPr>
                      </m:sSubPr>
                      <m:e>
                        <m:r>
                          <a:rPr lang="es-ES" sz="2000" b="0" i="1" smtClean="0">
                            <a:latin typeface="Cambria Math" panose="02040503050406030204" pitchFamily="18" charset="0"/>
                          </a:rPr>
                          <m:t>𝑢</m:t>
                        </m:r>
                      </m:e>
                      <m:sub>
                        <m:r>
                          <a:rPr lang="es-ES" sz="2000" b="0" i="1" smtClean="0">
                            <a:latin typeface="Cambria Math" panose="02040503050406030204" pitchFamily="18" charset="0"/>
                          </a:rPr>
                          <m:t>𝑞𝑟</m:t>
                        </m:r>
                      </m:sub>
                    </m:sSub>
                    <m:r>
                      <a:rPr lang="es-ES" sz="2000" b="0" i="1" smtClean="0">
                        <a:latin typeface="Cambria Math" panose="02040503050406030204" pitchFamily="18" charset="0"/>
                      </a:rPr>
                      <m:t>=0= </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𝑅</m:t>
                        </m:r>
                      </m:e>
                      <m:sub>
                        <m:r>
                          <a:rPr lang="es-ES" sz="2000" b="0" i="1" smtClean="0">
                            <a:latin typeface="Cambria Math" panose="02040503050406030204" pitchFamily="18" charset="0"/>
                          </a:rPr>
                          <m:t>𝑟</m:t>
                        </m:r>
                      </m:sub>
                    </m:sSub>
                    <m:r>
                      <a:rPr lang="es-ES" sz="2000" b="0" i="1" smtClean="0">
                        <a:latin typeface="Cambria Math" panose="02040503050406030204" pitchFamily="18" charset="0"/>
                        <a:ea typeface="Cambria Math" panose="02040503050406030204" pitchFamily="18" charset="0"/>
                      </a:rPr>
                      <m:t>∙</m:t>
                    </m:r>
                    <m:sSub>
                      <m:sSubPr>
                        <m:ctrlPr>
                          <a:rPr lang="es-ES" sz="2000" b="0" i="1" smtClean="0">
                            <a:latin typeface="Cambria Math" panose="02040503050406030204" pitchFamily="18" charset="0"/>
                            <a:ea typeface="Cambria Math" panose="02040503050406030204" pitchFamily="18" charset="0"/>
                          </a:rPr>
                        </m:ctrlPr>
                      </m:sSubPr>
                      <m:e>
                        <m:r>
                          <a:rPr lang="es-ES" sz="2000" b="0" i="1" smtClean="0">
                            <a:latin typeface="Cambria Math" panose="02040503050406030204" pitchFamily="18" charset="0"/>
                            <a:ea typeface="Cambria Math" panose="02040503050406030204" pitchFamily="18" charset="0"/>
                          </a:rPr>
                          <m:t>𝑖</m:t>
                        </m:r>
                      </m:e>
                      <m:sub>
                        <m:r>
                          <a:rPr lang="es-ES" sz="2000" b="0" i="1" smtClean="0">
                            <a:latin typeface="Cambria Math" panose="02040503050406030204" pitchFamily="18" charset="0"/>
                            <a:ea typeface="Cambria Math" panose="02040503050406030204" pitchFamily="18" charset="0"/>
                          </a:rPr>
                          <m:t>𝑞𝑟</m:t>
                        </m:r>
                      </m:sub>
                    </m:sSub>
                    <m:r>
                      <a:rPr lang="es-ES" sz="2000" b="0" i="1" smtClean="0">
                        <a:latin typeface="Cambria Math" panose="02040503050406030204" pitchFamily="18" charset="0"/>
                        <a:ea typeface="Cambria Math" panose="02040503050406030204" pitchFamily="18" charset="0"/>
                      </a:rPr>
                      <m:t>+ </m:t>
                    </m:r>
                    <m:f>
                      <m:fPr>
                        <m:ctrlPr>
                          <a:rPr lang="es-ES" sz="2000" b="0" i="1" smtClean="0">
                            <a:latin typeface="Cambria Math" panose="02040503050406030204" pitchFamily="18" charset="0"/>
                            <a:ea typeface="Cambria Math" panose="02040503050406030204" pitchFamily="18" charset="0"/>
                          </a:rPr>
                        </m:ctrlPr>
                      </m:fPr>
                      <m:num>
                        <m:r>
                          <a:rPr lang="es-ES" sz="2000" b="0" i="1" smtClean="0">
                            <a:latin typeface="Cambria Math" panose="02040503050406030204" pitchFamily="18" charset="0"/>
                            <a:ea typeface="Cambria Math" panose="02040503050406030204" pitchFamily="18" charset="0"/>
                          </a:rPr>
                          <m:t>𝑑</m:t>
                        </m:r>
                        <m:sSub>
                          <m:sSubPr>
                            <m:ctrlPr>
                              <a:rPr lang="es-ES" sz="2000" b="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𝜆</m:t>
                            </m:r>
                          </m:e>
                          <m:sub>
                            <m:r>
                              <a:rPr lang="es-ES" sz="2000" b="0" i="1" smtClean="0">
                                <a:latin typeface="Cambria Math" panose="02040503050406030204" pitchFamily="18" charset="0"/>
                                <a:ea typeface="Cambria Math" panose="02040503050406030204" pitchFamily="18" charset="0"/>
                              </a:rPr>
                              <m:t>𝑞𝑟</m:t>
                            </m:r>
                          </m:sub>
                        </m:sSub>
                      </m:num>
                      <m:den>
                        <m:r>
                          <a:rPr lang="es-ES" sz="2000" b="0" i="1" smtClean="0">
                            <a:latin typeface="Cambria Math" panose="02040503050406030204" pitchFamily="18" charset="0"/>
                            <a:ea typeface="Cambria Math" panose="02040503050406030204" pitchFamily="18" charset="0"/>
                          </a:rPr>
                          <m:t>𝑑𝑡</m:t>
                        </m:r>
                      </m:den>
                    </m:f>
                    <m:r>
                      <a:rPr lang="es-ES" sz="2000" b="0" i="1" smtClean="0">
                        <a:latin typeface="Cambria Math" panose="02040503050406030204" pitchFamily="18" charset="0"/>
                        <a:ea typeface="Cambria Math" panose="02040503050406030204" pitchFamily="18" charset="0"/>
                      </a:rPr>
                      <m:t>+(</m:t>
                    </m:r>
                    <m:sSub>
                      <m:sSubPr>
                        <m:ctrlPr>
                          <a:rPr lang="es-ES" sz="2000" b="0" i="1" smtClean="0">
                            <a:latin typeface="Cambria Math" panose="02040503050406030204" pitchFamily="18" charset="0"/>
                            <a:ea typeface="Cambria Math" panose="02040503050406030204" pitchFamily="18" charset="0"/>
                          </a:rPr>
                        </m:ctrlPr>
                      </m:sSubPr>
                      <m:e>
                        <m:r>
                          <a:rPr lang="es-ES" sz="2000" b="0" i="1" smtClean="0">
                            <a:latin typeface="Cambria Math" panose="02040503050406030204" pitchFamily="18" charset="0"/>
                            <a:ea typeface="Cambria Math" panose="02040503050406030204" pitchFamily="18" charset="0"/>
                          </a:rPr>
                          <m:t>𝜔</m:t>
                        </m:r>
                      </m:e>
                      <m:sub>
                        <m:r>
                          <a:rPr lang="es-ES" sz="2000" b="0" i="1" smtClean="0">
                            <a:latin typeface="Cambria Math" panose="02040503050406030204" pitchFamily="18" charset="0"/>
                            <a:ea typeface="Cambria Math" panose="02040503050406030204" pitchFamily="18" charset="0"/>
                          </a:rPr>
                          <m:t>𝑒</m:t>
                        </m:r>
                      </m:sub>
                    </m:sSub>
                    <m:r>
                      <a:rPr lang="es-ES" sz="2000" b="0" i="1" smtClean="0">
                        <a:latin typeface="Cambria Math" panose="02040503050406030204" pitchFamily="18" charset="0"/>
                        <a:ea typeface="Cambria Math" panose="02040503050406030204" pitchFamily="18" charset="0"/>
                      </a:rPr>
                      <m:t>−</m:t>
                    </m:r>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𝜔</m:t>
                        </m:r>
                      </m:e>
                      <m:sub>
                        <m:r>
                          <a:rPr lang="es-ES" sz="2000" b="0" i="1" smtClean="0">
                            <a:latin typeface="Cambria Math" panose="02040503050406030204" pitchFamily="18" charset="0"/>
                            <a:ea typeface="Cambria Math" panose="02040503050406030204" pitchFamily="18" charset="0"/>
                          </a:rPr>
                          <m:t>𝑟</m:t>
                        </m:r>
                      </m:sub>
                    </m:sSub>
                    <m:r>
                      <a:rPr lang="es-ES" sz="2000" b="0" i="1" smtClean="0">
                        <a:latin typeface="Cambria Math" panose="02040503050406030204" pitchFamily="18" charset="0"/>
                        <a:ea typeface="Cambria Math" panose="02040503050406030204" pitchFamily="18" charset="0"/>
                      </a:rPr>
                      <m:t>)</m:t>
                    </m:r>
                  </m:oMath>
                </a14:m>
                <a:r>
                  <a:rPr lang="es-ES" sz="2000" dirty="0">
                    <a:ea typeface="Cambria Math" panose="02040503050406030204" pitchFamily="18" charset="0"/>
                  </a:rPr>
                  <a:t> </a:t>
                </a:r>
                <a14:m>
                  <m:oMath xmlns:m="http://schemas.openxmlformats.org/officeDocument/2006/math">
                    <m:r>
                      <a:rPr lang="es-ES" sz="2000" i="1">
                        <a:latin typeface="Cambria Math" panose="02040503050406030204" pitchFamily="18" charset="0"/>
                        <a:ea typeface="Cambria Math" panose="02040503050406030204" pitchFamily="18" charset="0"/>
                      </a:rPr>
                      <m:t>∙</m:t>
                    </m:r>
                    <m:sSub>
                      <m:sSubPr>
                        <m:ctrlPr>
                          <a:rPr lang="es-ES" sz="2000" i="1" smtClean="0">
                            <a:latin typeface="Cambria Math" panose="02040503050406030204" pitchFamily="18" charset="0"/>
                            <a:ea typeface="Cambria Math" panose="02040503050406030204" pitchFamily="18" charset="0"/>
                          </a:rPr>
                        </m:ctrlPr>
                      </m:sSubPr>
                      <m:e>
                        <m:r>
                          <a:rPr lang="es-ES" sz="2000" i="1" smtClean="0">
                            <a:latin typeface="Cambria Math" panose="02040503050406030204" pitchFamily="18" charset="0"/>
                            <a:ea typeface="Cambria Math" panose="02040503050406030204" pitchFamily="18" charset="0"/>
                          </a:rPr>
                          <m:t>𝜆</m:t>
                        </m:r>
                      </m:e>
                      <m:sub>
                        <m:r>
                          <a:rPr lang="es-ES" sz="2000" b="0" i="1" smtClean="0">
                            <a:latin typeface="Cambria Math" panose="02040503050406030204" pitchFamily="18" charset="0"/>
                            <a:ea typeface="Cambria Math" panose="02040503050406030204" pitchFamily="18" charset="0"/>
                          </a:rPr>
                          <m:t>𝑑𝑟</m:t>
                        </m:r>
                      </m:sub>
                    </m:sSub>
                  </m:oMath>
                </a14:m>
                <a:r>
                  <a:rPr lang="en-US" sz="2000" dirty="0"/>
                  <a:t> </a:t>
                </a:r>
                <a:endParaRPr lang="en-US" dirty="0"/>
              </a:p>
            </p:txBody>
          </p:sp>
        </mc:Choice>
        <mc:Fallback xmlns="">
          <p:sp>
            <p:nvSpPr>
              <p:cNvPr id="7" name="CuadroTexto 6">
                <a:extLst>
                  <a:ext uri="{FF2B5EF4-FFF2-40B4-BE49-F238E27FC236}">
                    <a16:creationId xmlns:a16="http://schemas.microsoft.com/office/drawing/2014/main" id="{0778ECA0-A0F6-4161-B74A-430BB1B45953}"/>
                  </a:ext>
                </a:extLst>
              </p:cNvPr>
              <p:cNvSpPr txBox="1">
                <a:spLocks noRot="1" noChangeAspect="1" noMove="1" noResize="1" noEditPoints="1" noAdjustHandles="1" noChangeArrowheads="1" noChangeShapeType="1" noTextEdit="1"/>
              </p:cNvSpPr>
              <p:nvPr/>
            </p:nvSpPr>
            <p:spPr>
              <a:xfrm>
                <a:off x="457062" y="2294841"/>
                <a:ext cx="4857292" cy="47045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F6843D84-D297-4EB1-BC41-B344F267172A}"/>
                  </a:ext>
                </a:extLst>
              </p:cNvPr>
              <p:cNvSpPr txBox="1"/>
              <p:nvPr/>
            </p:nvSpPr>
            <p:spPr>
              <a:xfrm>
                <a:off x="457062" y="3082396"/>
                <a:ext cx="4870116" cy="452303"/>
              </a:xfrm>
              <a:prstGeom prst="rect">
                <a:avLst/>
              </a:prstGeom>
              <a:noFill/>
            </p:spPr>
            <p:txBody>
              <a:bodyPr wrap="none" lIns="0" tIns="0" rIns="0" bIns="0" rtlCol="0">
                <a:spAutoFit/>
              </a:bodyPr>
              <a:lstStyle/>
              <a:p>
                <a14:m>
                  <m:oMath xmlns:m="http://schemas.openxmlformats.org/officeDocument/2006/math">
                    <m:sSub>
                      <m:sSubPr>
                        <m:ctrlPr>
                          <a:rPr lang="en-US" sz="2000" i="1" smtClean="0">
                            <a:latin typeface="Cambria Math" panose="02040503050406030204" pitchFamily="18" charset="0"/>
                          </a:rPr>
                        </m:ctrlPr>
                      </m:sSubPr>
                      <m:e>
                        <m:r>
                          <a:rPr lang="es-ES" sz="2000" b="0" i="1" smtClean="0">
                            <a:latin typeface="Cambria Math" panose="02040503050406030204" pitchFamily="18" charset="0"/>
                          </a:rPr>
                          <m:t>𝑢</m:t>
                        </m:r>
                      </m:e>
                      <m:sub>
                        <m:r>
                          <a:rPr lang="es-ES" sz="2000" b="0" i="1" smtClean="0">
                            <a:latin typeface="Cambria Math" panose="02040503050406030204" pitchFamily="18" charset="0"/>
                          </a:rPr>
                          <m:t>𝑑𝑟</m:t>
                        </m:r>
                      </m:sub>
                    </m:sSub>
                    <m:r>
                      <a:rPr lang="es-ES" sz="2000" b="0" i="1" smtClean="0">
                        <a:latin typeface="Cambria Math" panose="02040503050406030204" pitchFamily="18" charset="0"/>
                      </a:rPr>
                      <m:t>=0= </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𝑅</m:t>
                        </m:r>
                      </m:e>
                      <m:sub>
                        <m:r>
                          <a:rPr lang="es-ES" sz="2000" b="0" i="1" smtClean="0">
                            <a:latin typeface="Cambria Math" panose="02040503050406030204" pitchFamily="18" charset="0"/>
                          </a:rPr>
                          <m:t>𝑟</m:t>
                        </m:r>
                      </m:sub>
                    </m:sSub>
                    <m:r>
                      <a:rPr lang="es-ES" sz="2000" b="0" i="1" smtClean="0">
                        <a:latin typeface="Cambria Math" panose="02040503050406030204" pitchFamily="18" charset="0"/>
                        <a:ea typeface="Cambria Math" panose="02040503050406030204" pitchFamily="18" charset="0"/>
                      </a:rPr>
                      <m:t>∙</m:t>
                    </m:r>
                    <m:sSub>
                      <m:sSubPr>
                        <m:ctrlPr>
                          <a:rPr lang="es-ES" sz="2000" b="0" i="1" smtClean="0">
                            <a:latin typeface="Cambria Math" panose="02040503050406030204" pitchFamily="18" charset="0"/>
                            <a:ea typeface="Cambria Math" panose="02040503050406030204" pitchFamily="18" charset="0"/>
                          </a:rPr>
                        </m:ctrlPr>
                      </m:sSubPr>
                      <m:e>
                        <m:r>
                          <a:rPr lang="es-ES" sz="2000" b="0" i="1" smtClean="0">
                            <a:latin typeface="Cambria Math" panose="02040503050406030204" pitchFamily="18" charset="0"/>
                            <a:ea typeface="Cambria Math" panose="02040503050406030204" pitchFamily="18" charset="0"/>
                          </a:rPr>
                          <m:t>𝑖</m:t>
                        </m:r>
                      </m:e>
                      <m:sub>
                        <m:r>
                          <a:rPr lang="es-ES" sz="2000" b="0" i="1" smtClean="0">
                            <a:latin typeface="Cambria Math" panose="02040503050406030204" pitchFamily="18" charset="0"/>
                            <a:ea typeface="Cambria Math" panose="02040503050406030204" pitchFamily="18" charset="0"/>
                          </a:rPr>
                          <m:t>𝑑𝑟</m:t>
                        </m:r>
                      </m:sub>
                    </m:sSub>
                    <m:r>
                      <a:rPr lang="es-ES" sz="2000" b="0" i="1" smtClean="0">
                        <a:latin typeface="Cambria Math" panose="02040503050406030204" pitchFamily="18" charset="0"/>
                        <a:ea typeface="Cambria Math" panose="02040503050406030204" pitchFamily="18" charset="0"/>
                      </a:rPr>
                      <m:t>+ </m:t>
                    </m:r>
                    <m:f>
                      <m:fPr>
                        <m:ctrlPr>
                          <a:rPr lang="es-ES" sz="2000" b="0" i="1" smtClean="0">
                            <a:latin typeface="Cambria Math" panose="02040503050406030204" pitchFamily="18" charset="0"/>
                            <a:ea typeface="Cambria Math" panose="02040503050406030204" pitchFamily="18" charset="0"/>
                          </a:rPr>
                        </m:ctrlPr>
                      </m:fPr>
                      <m:num>
                        <m:r>
                          <a:rPr lang="es-ES" sz="2000" b="0" i="1" smtClean="0">
                            <a:latin typeface="Cambria Math" panose="02040503050406030204" pitchFamily="18" charset="0"/>
                            <a:ea typeface="Cambria Math" panose="02040503050406030204" pitchFamily="18" charset="0"/>
                          </a:rPr>
                          <m:t>𝑑</m:t>
                        </m:r>
                        <m:sSub>
                          <m:sSubPr>
                            <m:ctrlPr>
                              <a:rPr lang="es-ES" sz="2000" b="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𝜆</m:t>
                            </m:r>
                          </m:e>
                          <m:sub>
                            <m:r>
                              <a:rPr lang="es-ES" sz="2000" b="0" i="1" smtClean="0">
                                <a:latin typeface="Cambria Math" panose="02040503050406030204" pitchFamily="18" charset="0"/>
                                <a:ea typeface="Cambria Math" panose="02040503050406030204" pitchFamily="18" charset="0"/>
                              </a:rPr>
                              <m:t>𝑑𝑟</m:t>
                            </m:r>
                          </m:sub>
                        </m:sSub>
                      </m:num>
                      <m:den>
                        <m:r>
                          <a:rPr lang="es-ES" sz="2000" b="0" i="1" smtClean="0">
                            <a:latin typeface="Cambria Math" panose="02040503050406030204" pitchFamily="18" charset="0"/>
                            <a:ea typeface="Cambria Math" panose="02040503050406030204" pitchFamily="18" charset="0"/>
                          </a:rPr>
                          <m:t>𝑑𝑡</m:t>
                        </m:r>
                      </m:den>
                    </m:f>
                    <m:r>
                      <a:rPr lang="es-ES" sz="2000" b="0" i="1" smtClean="0">
                        <a:latin typeface="Cambria Math" panose="02040503050406030204" pitchFamily="18" charset="0"/>
                        <a:ea typeface="Cambria Math" panose="02040503050406030204" pitchFamily="18" charset="0"/>
                      </a:rPr>
                      <m:t>−(</m:t>
                    </m:r>
                    <m:sSub>
                      <m:sSubPr>
                        <m:ctrlPr>
                          <a:rPr lang="es-ES" sz="2000" b="0" i="1" smtClean="0">
                            <a:latin typeface="Cambria Math" panose="02040503050406030204" pitchFamily="18" charset="0"/>
                            <a:ea typeface="Cambria Math" panose="02040503050406030204" pitchFamily="18" charset="0"/>
                          </a:rPr>
                        </m:ctrlPr>
                      </m:sSubPr>
                      <m:e>
                        <m:r>
                          <a:rPr lang="es-ES" sz="2000" b="0" i="1" smtClean="0">
                            <a:latin typeface="Cambria Math" panose="02040503050406030204" pitchFamily="18" charset="0"/>
                            <a:ea typeface="Cambria Math" panose="02040503050406030204" pitchFamily="18" charset="0"/>
                          </a:rPr>
                          <m:t>𝜔</m:t>
                        </m:r>
                      </m:e>
                      <m:sub>
                        <m:r>
                          <a:rPr lang="es-ES" sz="2000" b="0" i="1" smtClean="0">
                            <a:latin typeface="Cambria Math" panose="02040503050406030204" pitchFamily="18" charset="0"/>
                            <a:ea typeface="Cambria Math" panose="02040503050406030204" pitchFamily="18" charset="0"/>
                          </a:rPr>
                          <m:t>𝑒</m:t>
                        </m:r>
                      </m:sub>
                    </m:sSub>
                    <m:r>
                      <a:rPr lang="es-ES" sz="2000" b="0" i="1" smtClean="0">
                        <a:latin typeface="Cambria Math" panose="02040503050406030204" pitchFamily="18" charset="0"/>
                        <a:ea typeface="Cambria Math" panose="02040503050406030204" pitchFamily="18" charset="0"/>
                      </a:rPr>
                      <m:t>−</m:t>
                    </m:r>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𝜔</m:t>
                        </m:r>
                      </m:e>
                      <m:sub>
                        <m:r>
                          <a:rPr lang="es-ES" sz="2000" b="0" i="1" smtClean="0">
                            <a:latin typeface="Cambria Math" panose="02040503050406030204" pitchFamily="18" charset="0"/>
                            <a:ea typeface="Cambria Math" panose="02040503050406030204" pitchFamily="18" charset="0"/>
                          </a:rPr>
                          <m:t>𝑟</m:t>
                        </m:r>
                      </m:sub>
                    </m:sSub>
                    <m:r>
                      <a:rPr lang="es-ES" sz="2000" b="0" i="1" smtClean="0">
                        <a:latin typeface="Cambria Math" panose="02040503050406030204" pitchFamily="18" charset="0"/>
                        <a:ea typeface="Cambria Math" panose="02040503050406030204" pitchFamily="18" charset="0"/>
                      </a:rPr>
                      <m:t>)</m:t>
                    </m:r>
                  </m:oMath>
                </a14:m>
                <a:r>
                  <a:rPr lang="es-ES" sz="2000" dirty="0">
                    <a:ea typeface="Cambria Math" panose="02040503050406030204" pitchFamily="18" charset="0"/>
                  </a:rPr>
                  <a:t> </a:t>
                </a:r>
                <a14:m>
                  <m:oMath xmlns:m="http://schemas.openxmlformats.org/officeDocument/2006/math">
                    <m:r>
                      <a:rPr lang="es-ES" sz="2000" i="1">
                        <a:latin typeface="Cambria Math" panose="02040503050406030204" pitchFamily="18" charset="0"/>
                        <a:ea typeface="Cambria Math" panose="02040503050406030204" pitchFamily="18" charset="0"/>
                      </a:rPr>
                      <m:t>∙</m:t>
                    </m:r>
                    <m:sSub>
                      <m:sSubPr>
                        <m:ctrlPr>
                          <a:rPr lang="es-ES" sz="2000" i="1" smtClean="0">
                            <a:latin typeface="Cambria Math" panose="02040503050406030204" pitchFamily="18" charset="0"/>
                            <a:ea typeface="Cambria Math" panose="02040503050406030204" pitchFamily="18" charset="0"/>
                          </a:rPr>
                        </m:ctrlPr>
                      </m:sSubPr>
                      <m:e>
                        <m:r>
                          <a:rPr lang="es-ES" sz="2000" i="1" smtClean="0">
                            <a:latin typeface="Cambria Math" panose="02040503050406030204" pitchFamily="18" charset="0"/>
                            <a:ea typeface="Cambria Math" panose="02040503050406030204" pitchFamily="18" charset="0"/>
                          </a:rPr>
                          <m:t>𝜆</m:t>
                        </m:r>
                      </m:e>
                      <m:sub>
                        <m:r>
                          <a:rPr lang="es-ES" sz="2000" b="0" i="1" smtClean="0">
                            <a:latin typeface="Cambria Math" panose="02040503050406030204" pitchFamily="18" charset="0"/>
                            <a:ea typeface="Cambria Math" panose="02040503050406030204" pitchFamily="18" charset="0"/>
                          </a:rPr>
                          <m:t>𝑞𝑟</m:t>
                        </m:r>
                      </m:sub>
                    </m:sSub>
                  </m:oMath>
                </a14:m>
                <a:r>
                  <a:rPr lang="en-US" sz="2000" dirty="0"/>
                  <a:t> </a:t>
                </a:r>
                <a:endParaRPr lang="en-US" dirty="0"/>
              </a:p>
            </p:txBody>
          </p:sp>
        </mc:Choice>
        <mc:Fallback xmlns="">
          <p:sp>
            <p:nvSpPr>
              <p:cNvPr id="13" name="CuadroTexto 12">
                <a:extLst>
                  <a:ext uri="{FF2B5EF4-FFF2-40B4-BE49-F238E27FC236}">
                    <a16:creationId xmlns:a16="http://schemas.microsoft.com/office/drawing/2014/main" id="{F6843D84-D297-4EB1-BC41-B344F267172A}"/>
                  </a:ext>
                </a:extLst>
              </p:cNvPr>
              <p:cNvSpPr txBox="1">
                <a:spLocks noRot="1" noChangeAspect="1" noMove="1" noResize="1" noEditPoints="1" noAdjustHandles="1" noChangeArrowheads="1" noChangeShapeType="1" noTextEdit="1"/>
              </p:cNvSpPr>
              <p:nvPr/>
            </p:nvSpPr>
            <p:spPr>
              <a:xfrm>
                <a:off x="457062" y="3082396"/>
                <a:ext cx="4870116" cy="452303"/>
              </a:xfrm>
              <a:prstGeom prst="rect">
                <a:avLst/>
              </a:prstGeom>
              <a:blipFill>
                <a:blip r:embed="rId5"/>
                <a:stretch>
                  <a:fillRect/>
                </a:stretch>
              </a:blipFill>
            </p:spPr>
            <p:txBody>
              <a:bodyPr/>
              <a:lstStyle/>
              <a:p>
                <a:r>
                  <a:rPr lang="en-US">
                    <a:noFill/>
                  </a:rPr>
                  <a:t> </a:t>
                </a:r>
              </a:p>
            </p:txBody>
          </p:sp>
        </mc:Fallback>
      </mc:AlternateContent>
      <p:cxnSp>
        <p:nvCxnSpPr>
          <p:cNvPr id="11" name="Conector recto 10">
            <a:extLst>
              <a:ext uri="{FF2B5EF4-FFF2-40B4-BE49-F238E27FC236}">
                <a16:creationId xmlns:a16="http://schemas.microsoft.com/office/drawing/2014/main" id="{A8009367-0840-4DD5-945D-DDCE0711BF71}"/>
              </a:ext>
            </a:extLst>
          </p:cNvPr>
          <p:cNvCxnSpPr/>
          <p:nvPr/>
        </p:nvCxnSpPr>
        <p:spPr>
          <a:xfrm flipV="1">
            <a:off x="2734925" y="2049057"/>
            <a:ext cx="520861" cy="9052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EA92BF8B-4E58-4700-A5BE-33CEC627FC06}"/>
              </a:ext>
            </a:extLst>
          </p:cNvPr>
          <p:cNvCxnSpPr/>
          <p:nvPr/>
        </p:nvCxnSpPr>
        <p:spPr>
          <a:xfrm flipV="1">
            <a:off x="4729352" y="3011075"/>
            <a:ext cx="520861" cy="905218"/>
          </a:xfrm>
          <a:prstGeom prst="line">
            <a:avLst/>
          </a:prstGeom>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438EF8B8-6B0E-4A7F-B6B7-4E0058E652DB}"/>
              </a:ext>
            </a:extLst>
          </p:cNvPr>
          <p:cNvSpPr txBox="1"/>
          <p:nvPr/>
        </p:nvSpPr>
        <p:spPr>
          <a:xfrm>
            <a:off x="3192804" y="1794553"/>
            <a:ext cx="312906" cy="369332"/>
          </a:xfrm>
          <a:prstGeom prst="rect">
            <a:avLst/>
          </a:prstGeom>
          <a:noFill/>
        </p:spPr>
        <p:txBody>
          <a:bodyPr wrap="none" rtlCol="0">
            <a:spAutoFit/>
          </a:bodyPr>
          <a:lstStyle/>
          <a:p>
            <a:r>
              <a:rPr lang="es-ES" dirty="0"/>
              <a:t>0</a:t>
            </a:r>
            <a:endParaRPr lang="en-US" dirty="0"/>
          </a:p>
        </p:txBody>
      </p:sp>
      <p:sp>
        <p:nvSpPr>
          <p:cNvPr id="19" name="CuadroTexto 18">
            <a:extLst>
              <a:ext uri="{FF2B5EF4-FFF2-40B4-BE49-F238E27FC236}">
                <a16:creationId xmlns:a16="http://schemas.microsoft.com/office/drawing/2014/main" id="{5F726187-0183-4C8C-8B0F-131C99A34DD4}"/>
              </a:ext>
            </a:extLst>
          </p:cNvPr>
          <p:cNvSpPr txBox="1"/>
          <p:nvPr/>
        </p:nvSpPr>
        <p:spPr>
          <a:xfrm>
            <a:off x="5172710" y="2713064"/>
            <a:ext cx="312906" cy="369332"/>
          </a:xfrm>
          <a:prstGeom prst="rect">
            <a:avLst/>
          </a:prstGeom>
          <a:noFill/>
        </p:spPr>
        <p:txBody>
          <a:bodyPr wrap="none" rtlCol="0">
            <a:spAutoFit/>
          </a:bodyPr>
          <a:lstStyle/>
          <a:p>
            <a:r>
              <a:rPr lang="es-ES" dirty="0"/>
              <a:t>0</a:t>
            </a:r>
            <a:endParaRPr lang="en-US" dirty="0"/>
          </a:p>
        </p:txBody>
      </p:sp>
      <p:sp>
        <p:nvSpPr>
          <p:cNvPr id="17" name="Elipse 16">
            <a:extLst>
              <a:ext uri="{FF2B5EF4-FFF2-40B4-BE49-F238E27FC236}">
                <a16:creationId xmlns:a16="http://schemas.microsoft.com/office/drawing/2014/main" id="{FD7A7FCD-ADD1-4B60-AB90-1D5A28096C79}"/>
              </a:ext>
            </a:extLst>
          </p:cNvPr>
          <p:cNvSpPr/>
          <p:nvPr/>
        </p:nvSpPr>
        <p:spPr>
          <a:xfrm>
            <a:off x="3560998" y="1862793"/>
            <a:ext cx="1123573" cy="2124571"/>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Rectángulo 19">
                <a:extLst>
                  <a:ext uri="{FF2B5EF4-FFF2-40B4-BE49-F238E27FC236}">
                    <a16:creationId xmlns:a16="http://schemas.microsoft.com/office/drawing/2014/main" id="{D742862B-4B87-4729-8D3B-9517DA2937E9}"/>
                  </a:ext>
                </a:extLst>
              </p:cNvPr>
              <p:cNvSpPr/>
              <p:nvPr/>
            </p:nvSpPr>
            <p:spPr>
              <a:xfrm>
                <a:off x="949546" y="3875299"/>
                <a:ext cx="2434769" cy="392993"/>
              </a:xfrm>
              <a:prstGeom prst="rect">
                <a:avLst/>
              </a:prstGeom>
              <a:ln w="3175">
                <a:solidFill>
                  <a:schemeClr val="tx1"/>
                </a:solidFill>
              </a:ln>
            </p:spPr>
            <p:txBody>
              <a:bodyPr wrap="none">
                <a:spAutoFit/>
              </a:bodyPr>
              <a:lstStyle/>
              <a:p>
                <a:r>
                  <a:rPr lang="en-GB" spc="300" dirty="0"/>
                  <a:t>Slip speed (</a:t>
                </a:r>
                <a14:m>
                  <m:oMath xmlns:m="http://schemas.openxmlformats.org/officeDocument/2006/math">
                    <m:sSub>
                      <m:sSubPr>
                        <m:ctrlPr>
                          <a:rPr lang="en-GB" sz="2000" i="1" spc="300" smtClean="0">
                            <a:latin typeface="Cambria Math" panose="02040503050406030204" pitchFamily="18" charset="0"/>
                          </a:rPr>
                        </m:ctrlPr>
                      </m:sSubPr>
                      <m:e>
                        <m:r>
                          <a:rPr lang="en-GB" sz="2000" i="1" spc="300" smtClean="0">
                            <a:latin typeface="Cambria Math" panose="02040503050406030204" pitchFamily="18" charset="0"/>
                            <a:ea typeface="Cambria Math" panose="02040503050406030204" pitchFamily="18" charset="0"/>
                          </a:rPr>
                          <m:t>𝜔</m:t>
                        </m:r>
                      </m:e>
                      <m:sub>
                        <m:r>
                          <a:rPr lang="es-ES" sz="2000" b="0" i="1" spc="300" smtClean="0">
                            <a:latin typeface="Cambria Math" panose="02040503050406030204" pitchFamily="18" charset="0"/>
                          </a:rPr>
                          <m:t>𝑠𝑙</m:t>
                        </m:r>
                      </m:sub>
                    </m:sSub>
                  </m:oMath>
                </a14:m>
                <a:r>
                  <a:rPr lang="en-GB" spc="300" dirty="0"/>
                  <a:t>)</a:t>
                </a:r>
              </a:p>
            </p:txBody>
          </p:sp>
        </mc:Choice>
        <mc:Fallback xmlns="">
          <p:sp>
            <p:nvSpPr>
              <p:cNvPr id="20" name="Rectángulo 19">
                <a:extLst>
                  <a:ext uri="{FF2B5EF4-FFF2-40B4-BE49-F238E27FC236}">
                    <a16:creationId xmlns:a16="http://schemas.microsoft.com/office/drawing/2014/main" id="{D742862B-4B87-4729-8D3B-9517DA2937E9}"/>
                  </a:ext>
                </a:extLst>
              </p:cNvPr>
              <p:cNvSpPr>
                <a:spLocks noRot="1" noChangeAspect="1" noMove="1" noResize="1" noEditPoints="1" noAdjustHandles="1" noChangeArrowheads="1" noChangeShapeType="1" noTextEdit="1"/>
              </p:cNvSpPr>
              <p:nvPr/>
            </p:nvSpPr>
            <p:spPr>
              <a:xfrm>
                <a:off x="949546" y="3875299"/>
                <a:ext cx="2434769" cy="392993"/>
              </a:xfrm>
              <a:prstGeom prst="rect">
                <a:avLst/>
              </a:prstGeom>
              <a:blipFill>
                <a:blip r:embed="rId6"/>
                <a:stretch>
                  <a:fillRect l="-2250" t="-3077" r="-1000" b="-23077"/>
                </a:stretch>
              </a:blipFill>
              <a:ln w="3175">
                <a:solidFill>
                  <a:schemeClr val="tx1"/>
                </a:solidFill>
              </a:ln>
            </p:spPr>
            <p:txBody>
              <a:bodyPr/>
              <a:lstStyle/>
              <a:p>
                <a:r>
                  <a:rPr lang="en-US">
                    <a:noFill/>
                  </a:rPr>
                  <a:t> </a:t>
                </a:r>
              </a:p>
            </p:txBody>
          </p:sp>
        </mc:Fallback>
      </mc:AlternateContent>
      <p:cxnSp>
        <p:nvCxnSpPr>
          <p:cNvPr id="22" name="Conector recto de flecha 21">
            <a:extLst>
              <a:ext uri="{FF2B5EF4-FFF2-40B4-BE49-F238E27FC236}">
                <a16:creationId xmlns:a16="http://schemas.microsoft.com/office/drawing/2014/main" id="{59C5C2C1-DCDE-4300-B774-101FE7BBCFD4}"/>
              </a:ext>
            </a:extLst>
          </p:cNvPr>
          <p:cNvCxnSpPr>
            <a:cxnSpLocks/>
          </p:cNvCxnSpPr>
          <p:nvPr/>
        </p:nvCxnSpPr>
        <p:spPr>
          <a:xfrm flipH="1">
            <a:off x="3389364" y="3674326"/>
            <a:ext cx="356814" cy="186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CuadroTexto 23">
                <a:extLst>
                  <a:ext uri="{FF2B5EF4-FFF2-40B4-BE49-F238E27FC236}">
                    <a16:creationId xmlns:a16="http://schemas.microsoft.com/office/drawing/2014/main" id="{8D39B36F-A635-4303-853C-4DDE7583F257}"/>
                  </a:ext>
                </a:extLst>
              </p:cNvPr>
              <p:cNvSpPr txBox="1"/>
              <p:nvPr/>
            </p:nvSpPr>
            <p:spPr>
              <a:xfrm>
                <a:off x="627520" y="5042776"/>
                <a:ext cx="1645707" cy="6339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s-ES" sz="2000" b="0" i="1" smtClean="0">
                              <a:latin typeface="Cambria Math" panose="02040503050406030204" pitchFamily="18" charset="0"/>
                            </a:rPr>
                            <m:t>𝑠𝑙</m:t>
                          </m:r>
                        </m:sub>
                      </m:sSub>
                      <m:r>
                        <a:rPr lang="es-ES" sz="2000" b="0" i="1" smtClean="0">
                          <a:latin typeface="Cambria Math" panose="02040503050406030204" pitchFamily="18" charset="0"/>
                        </a:rPr>
                        <m:t>=</m:t>
                      </m:r>
                      <m:f>
                        <m:fPr>
                          <m:ctrlPr>
                            <a:rPr lang="es-ES" sz="2000" b="0" i="1" smtClean="0">
                              <a:latin typeface="Cambria Math" panose="02040503050406030204" pitchFamily="18" charset="0"/>
                            </a:rPr>
                          </m:ctrlPr>
                        </m:fPr>
                        <m:num>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𝐿</m:t>
                              </m:r>
                            </m:e>
                            <m:sub>
                              <m:r>
                                <a:rPr lang="es-ES" sz="2000" b="0" i="1" smtClean="0">
                                  <a:latin typeface="Cambria Math" panose="02040503050406030204" pitchFamily="18" charset="0"/>
                                </a:rPr>
                                <m:t>𝑚</m:t>
                              </m:r>
                            </m:sub>
                          </m:sSub>
                        </m:num>
                        <m:den>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ea typeface="Cambria Math" panose="02040503050406030204" pitchFamily="18" charset="0"/>
                                </a:rPr>
                                <m:t>𝜏</m:t>
                              </m:r>
                            </m:e>
                            <m:sub>
                              <m:r>
                                <a:rPr lang="es-ES" sz="2000" b="0" i="1" smtClean="0">
                                  <a:latin typeface="Cambria Math" panose="02040503050406030204" pitchFamily="18" charset="0"/>
                                </a:rPr>
                                <m:t>𝑟</m:t>
                              </m:r>
                            </m:sub>
                          </m:sSub>
                        </m:den>
                      </m:f>
                      <m:r>
                        <a:rPr lang="es-ES" sz="2000" b="0" i="1" smtClean="0">
                          <a:latin typeface="Cambria Math" panose="02040503050406030204" pitchFamily="18" charset="0"/>
                          <a:ea typeface="Cambria Math" panose="02040503050406030204" pitchFamily="18" charset="0"/>
                        </a:rPr>
                        <m:t>∙</m:t>
                      </m:r>
                      <m:f>
                        <m:fPr>
                          <m:ctrlPr>
                            <a:rPr lang="es-ES" sz="2000" b="0" i="1" smtClean="0">
                              <a:latin typeface="Cambria Math" panose="02040503050406030204" pitchFamily="18" charset="0"/>
                              <a:ea typeface="Cambria Math" panose="02040503050406030204" pitchFamily="18" charset="0"/>
                            </a:rPr>
                          </m:ctrlPr>
                        </m:fPr>
                        <m:num>
                          <m:sSub>
                            <m:sSubPr>
                              <m:ctrlPr>
                                <a:rPr lang="es-ES" sz="2000" b="0" i="1" smtClean="0">
                                  <a:latin typeface="Cambria Math" panose="02040503050406030204" pitchFamily="18" charset="0"/>
                                  <a:ea typeface="Cambria Math" panose="02040503050406030204" pitchFamily="18" charset="0"/>
                                </a:rPr>
                              </m:ctrlPr>
                            </m:sSubPr>
                            <m:e>
                              <m:r>
                                <a:rPr lang="es-ES" sz="2000" b="0" i="1" smtClean="0">
                                  <a:latin typeface="Cambria Math" panose="02040503050406030204" pitchFamily="18" charset="0"/>
                                  <a:ea typeface="Cambria Math" panose="02040503050406030204" pitchFamily="18" charset="0"/>
                                </a:rPr>
                                <m:t>𝑖</m:t>
                              </m:r>
                            </m:e>
                            <m:sub>
                              <m:r>
                                <a:rPr lang="es-ES" sz="2000" b="0" i="1" smtClean="0">
                                  <a:latin typeface="Cambria Math" panose="02040503050406030204" pitchFamily="18" charset="0"/>
                                  <a:ea typeface="Cambria Math" panose="02040503050406030204" pitchFamily="18" charset="0"/>
                                </a:rPr>
                                <m:t>𝑞𝑠</m:t>
                              </m:r>
                            </m:sub>
                          </m:sSub>
                        </m:num>
                        <m:den>
                          <m:sSub>
                            <m:sSubPr>
                              <m:ctrlPr>
                                <a:rPr lang="es-ES" sz="2000" b="0" i="1" smtClean="0">
                                  <a:latin typeface="Cambria Math" panose="02040503050406030204" pitchFamily="18" charset="0"/>
                                  <a:ea typeface="Cambria Math" panose="02040503050406030204" pitchFamily="18" charset="0"/>
                                </a:rPr>
                              </m:ctrlPr>
                            </m:sSubPr>
                            <m:e>
                              <m:r>
                                <a:rPr lang="es-ES" sz="2000" b="0" i="1" smtClean="0">
                                  <a:latin typeface="Cambria Math" panose="02040503050406030204" pitchFamily="18" charset="0"/>
                                  <a:ea typeface="Cambria Math" panose="02040503050406030204" pitchFamily="18" charset="0"/>
                                </a:rPr>
                                <m:t>𝜆</m:t>
                              </m:r>
                            </m:e>
                            <m:sub>
                              <m:r>
                                <a:rPr lang="es-ES" sz="2000" b="0" i="1" smtClean="0">
                                  <a:latin typeface="Cambria Math" panose="02040503050406030204" pitchFamily="18" charset="0"/>
                                  <a:ea typeface="Cambria Math" panose="02040503050406030204" pitchFamily="18" charset="0"/>
                                </a:rPr>
                                <m:t>𝑑𝑟</m:t>
                              </m:r>
                            </m:sub>
                          </m:sSub>
                        </m:den>
                      </m:f>
                    </m:oMath>
                  </m:oMathPara>
                </a14:m>
                <a:endParaRPr lang="en-US" dirty="0"/>
              </a:p>
            </p:txBody>
          </p:sp>
        </mc:Choice>
        <mc:Fallback xmlns="">
          <p:sp>
            <p:nvSpPr>
              <p:cNvPr id="24" name="CuadroTexto 23">
                <a:extLst>
                  <a:ext uri="{FF2B5EF4-FFF2-40B4-BE49-F238E27FC236}">
                    <a16:creationId xmlns:a16="http://schemas.microsoft.com/office/drawing/2014/main" id="{8D39B36F-A635-4303-853C-4DDE7583F257}"/>
                  </a:ext>
                </a:extLst>
              </p:cNvPr>
              <p:cNvSpPr txBox="1">
                <a:spLocks noRot="1" noChangeAspect="1" noMove="1" noResize="1" noEditPoints="1" noAdjustHandles="1" noChangeArrowheads="1" noChangeShapeType="1" noTextEdit="1"/>
              </p:cNvSpPr>
              <p:nvPr/>
            </p:nvSpPr>
            <p:spPr>
              <a:xfrm>
                <a:off x="627520" y="5042776"/>
                <a:ext cx="1645707" cy="63395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CuadroTexto 24">
                <a:extLst>
                  <a:ext uri="{FF2B5EF4-FFF2-40B4-BE49-F238E27FC236}">
                    <a16:creationId xmlns:a16="http://schemas.microsoft.com/office/drawing/2014/main" id="{85BE4E32-A496-47DD-A2EC-0AC6D463EA43}"/>
                  </a:ext>
                </a:extLst>
              </p:cNvPr>
              <p:cNvSpPr txBox="1"/>
              <p:nvPr/>
            </p:nvSpPr>
            <p:spPr>
              <a:xfrm>
                <a:off x="3558735" y="5042776"/>
                <a:ext cx="1640000" cy="6974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i="1" smtClean="0">
                              <a:latin typeface="Cambria Math" panose="02040503050406030204" pitchFamily="18" charset="0"/>
                            </a:rPr>
                          </m:ctrlPr>
                        </m:sSubPr>
                        <m:e>
                          <m:r>
                            <a:rPr lang="en-US" sz="2200" i="1" smtClean="0">
                              <a:latin typeface="Cambria Math" panose="02040503050406030204" pitchFamily="18" charset="0"/>
                              <a:ea typeface="Cambria Math" panose="02040503050406030204" pitchFamily="18" charset="0"/>
                            </a:rPr>
                            <m:t>𝜔</m:t>
                          </m:r>
                        </m:e>
                        <m:sub>
                          <m:r>
                            <a:rPr lang="es-ES" sz="2200" b="0" i="1" smtClean="0">
                              <a:latin typeface="Cambria Math" panose="02040503050406030204" pitchFamily="18" charset="0"/>
                            </a:rPr>
                            <m:t>𝑠𝑙</m:t>
                          </m:r>
                        </m:sub>
                      </m:sSub>
                      <m:r>
                        <a:rPr lang="es-ES" sz="2200" b="0" i="1" smtClean="0">
                          <a:latin typeface="Cambria Math" panose="02040503050406030204" pitchFamily="18" charset="0"/>
                        </a:rPr>
                        <m:t>=</m:t>
                      </m:r>
                      <m:f>
                        <m:fPr>
                          <m:ctrlPr>
                            <a:rPr lang="es-ES" sz="2200" b="0" i="1" smtClean="0">
                              <a:latin typeface="Cambria Math" panose="02040503050406030204" pitchFamily="18" charset="0"/>
                            </a:rPr>
                          </m:ctrlPr>
                        </m:fPr>
                        <m:num>
                          <m:r>
                            <a:rPr lang="es-ES" sz="2200" b="0" i="1" smtClean="0">
                              <a:latin typeface="Cambria Math" panose="02040503050406030204" pitchFamily="18" charset="0"/>
                            </a:rPr>
                            <m:t>1</m:t>
                          </m:r>
                        </m:num>
                        <m:den>
                          <m:sSub>
                            <m:sSubPr>
                              <m:ctrlPr>
                                <a:rPr lang="es-ES" sz="2200" b="0" i="1" smtClean="0">
                                  <a:latin typeface="Cambria Math" panose="02040503050406030204" pitchFamily="18" charset="0"/>
                                </a:rPr>
                              </m:ctrlPr>
                            </m:sSubPr>
                            <m:e>
                              <m:r>
                                <a:rPr lang="es-ES" sz="2200" b="0" i="1" smtClean="0">
                                  <a:latin typeface="Cambria Math" panose="02040503050406030204" pitchFamily="18" charset="0"/>
                                  <a:ea typeface="Cambria Math" panose="02040503050406030204" pitchFamily="18" charset="0"/>
                                </a:rPr>
                                <m:t>𝜏</m:t>
                              </m:r>
                            </m:e>
                            <m:sub>
                              <m:r>
                                <a:rPr lang="es-ES" sz="2200" b="0" i="1" smtClean="0">
                                  <a:latin typeface="Cambria Math" panose="02040503050406030204" pitchFamily="18" charset="0"/>
                                </a:rPr>
                                <m:t>𝑟</m:t>
                              </m:r>
                            </m:sub>
                          </m:sSub>
                        </m:den>
                      </m:f>
                      <m:r>
                        <a:rPr lang="es-ES" sz="2200" b="0" i="1" smtClean="0">
                          <a:latin typeface="Cambria Math" panose="02040503050406030204" pitchFamily="18" charset="0"/>
                          <a:ea typeface="Cambria Math" panose="02040503050406030204" pitchFamily="18" charset="0"/>
                        </a:rPr>
                        <m:t>∙</m:t>
                      </m:r>
                      <m:f>
                        <m:fPr>
                          <m:ctrlPr>
                            <a:rPr lang="es-ES" sz="2200" b="0" i="1" smtClean="0">
                              <a:latin typeface="Cambria Math" panose="02040503050406030204" pitchFamily="18" charset="0"/>
                              <a:ea typeface="Cambria Math" panose="02040503050406030204" pitchFamily="18" charset="0"/>
                            </a:rPr>
                          </m:ctrlPr>
                        </m:fPr>
                        <m:num>
                          <m:sSub>
                            <m:sSubPr>
                              <m:ctrlPr>
                                <a:rPr lang="es-ES" sz="2200" b="0" i="1" smtClean="0">
                                  <a:latin typeface="Cambria Math" panose="02040503050406030204" pitchFamily="18" charset="0"/>
                                  <a:ea typeface="Cambria Math" panose="02040503050406030204" pitchFamily="18" charset="0"/>
                                </a:rPr>
                              </m:ctrlPr>
                            </m:sSubPr>
                            <m:e>
                              <m:r>
                                <a:rPr lang="es-ES" sz="2200" b="0" i="1" smtClean="0">
                                  <a:latin typeface="Cambria Math" panose="02040503050406030204" pitchFamily="18" charset="0"/>
                                  <a:ea typeface="Cambria Math" panose="02040503050406030204" pitchFamily="18" charset="0"/>
                                </a:rPr>
                                <m:t>𝑖</m:t>
                              </m:r>
                            </m:e>
                            <m:sub>
                              <m:r>
                                <a:rPr lang="es-ES" sz="2200" b="0" i="1" smtClean="0">
                                  <a:latin typeface="Cambria Math" panose="02040503050406030204" pitchFamily="18" charset="0"/>
                                  <a:ea typeface="Cambria Math" panose="02040503050406030204" pitchFamily="18" charset="0"/>
                                </a:rPr>
                                <m:t>𝑞𝑠</m:t>
                              </m:r>
                            </m:sub>
                          </m:sSub>
                        </m:num>
                        <m:den>
                          <m:sSub>
                            <m:sSubPr>
                              <m:ctrlPr>
                                <a:rPr lang="es-ES" sz="2200" b="0" i="1" smtClean="0">
                                  <a:latin typeface="Cambria Math" panose="02040503050406030204" pitchFamily="18" charset="0"/>
                                  <a:ea typeface="Cambria Math" panose="02040503050406030204" pitchFamily="18" charset="0"/>
                                </a:rPr>
                              </m:ctrlPr>
                            </m:sSubPr>
                            <m:e>
                              <m:r>
                                <a:rPr lang="es-ES" sz="2200" b="0" i="1" smtClean="0">
                                  <a:latin typeface="Cambria Math" panose="02040503050406030204" pitchFamily="18" charset="0"/>
                                  <a:ea typeface="Cambria Math" panose="02040503050406030204" pitchFamily="18" charset="0"/>
                                </a:rPr>
                                <m:t>𝑖</m:t>
                              </m:r>
                            </m:e>
                            <m:sub>
                              <m:r>
                                <a:rPr lang="es-ES" sz="2200" b="0" i="1" smtClean="0">
                                  <a:latin typeface="Cambria Math" panose="02040503050406030204" pitchFamily="18" charset="0"/>
                                  <a:ea typeface="Cambria Math" panose="02040503050406030204" pitchFamily="18" charset="0"/>
                                </a:rPr>
                                <m:t>𝑑𝑠</m:t>
                              </m:r>
                            </m:sub>
                          </m:sSub>
                        </m:den>
                      </m:f>
                    </m:oMath>
                  </m:oMathPara>
                </a14:m>
                <a:endParaRPr lang="en-US" sz="2200" dirty="0"/>
              </a:p>
            </p:txBody>
          </p:sp>
        </mc:Choice>
        <mc:Fallback xmlns="">
          <p:sp>
            <p:nvSpPr>
              <p:cNvPr id="25" name="CuadroTexto 24">
                <a:extLst>
                  <a:ext uri="{FF2B5EF4-FFF2-40B4-BE49-F238E27FC236}">
                    <a16:creationId xmlns:a16="http://schemas.microsoft.com/office/drawing/2014/main" id="{85BE4E32-A496-47DD-A2EC-0AC6D463EA43}"/>
                  </a:ext>
                </a:extLst>
              </p:cNvPr>
              <p:cNvSpPr txBox="1">
                <a:spLocks noRot="1" noChangeAspect="1" noMove="1" noResize="1" noEditPoints="1" noAdjustHandles="1" noChangeArrowheads="1" noChangeShapeType="1" noTextEdit="1"/>
              </p:cNvSpPr>
              <p:nvPr/>
            </p:nvSpPr>
            <p:spPr>
              <a:xfrm>
                <a:off x="3558735" y="5042776"/>
                <a:ext cx="1640000" cy="697435"/>
              </a:xfrm>
              <a:prstGeom prst="rect">
                <a:avLst/>
              </a:prstGeom>
              <a:blipFill>
                <a:blip r:embed="rId8"/>
                <a:stretch>
                  <a:fillRect/>
                </a:stretch>
              </a:blipFill>
            </p:spPr>
            <p:txBody>
              <a:bodyPr/>
              <a:lstStyle/>
              <a:p>
                <a:r>
                  <a:rPr lang="en-US">
                    <a:noFill/>
                  </a:rPr>
                  <a:t> </a:t>
                </a:r>
              </a:p>
            </p:txBody>
          </p:sp>
        </mc:Fallback>
      </mc:AlternateContent>
      <p:cxnSp>
        <p:nvCxnSpPr>
          <p:cNvPr id="27" name="Conector recto de flecha 26">
            <a:extLst>
              <a:ext uri="{FF2B5EF4-FFF2-40B4-BE49-F238E27FC236}">
                <a16:creationId xmlns:a16="http://schemas.microsoft.com/office/drawing/2014/main" id="{7D38CF73-1D4A-4F68-B350-72FF697674FE}"/>
              </a:ext>
            </a:extLst>
          </p:cNvPr>
          <p:cNvCxnSpPr>
            <a:cxnSpLocks/>
          </p:cNvCxnSpPr>
          <p:nvPr/>
        </p:nvCxnSpPr>
        <p:spPr>
          <a:xfrm>
            <a:off x="2515541" y="5352588"/>
            <a:ext cx="68700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uadroTexto 27">
                <a:extLst>
                  <a:ext uri="{FF2B5EF4-FFF2-40B4-BE49-F238E27FC236}">
                    <a16:creationId xmlns:a16="http://schemas.microsoft.com/office/drawing/2014/main" id="{C86ABECA-9DD6-46BA-BB2B-68E59002A5D0}"/>
                  </a:ext>
                </a:extLst>
              </p:cNvPr>
              <p:cNvSpPr txBox="1"/>
              <p:nvPr/>
            </p:nvSpPr>
            <p:spPr>
              <a:xfrm>
                <a:off x="2191154" y="5954718"/>
                <a:ext cx="1633524" cy="307777"/>
              </a:xfrm>
              <a:prstGeom prst="rect">
                <a:avLst/>
              </a:prstGeom>
              <a:noFill/>
              <a:ln w="6350">
                <a:solidFill>
                  <a:schemeClr val="tx1"/>
                </a:solidFill>
              </a:ln>
            </p:spPr>
            <p:txBody>
              <a:bodyPr wrap="none" lIns="0" tIns="0" rIns="0" bIns="0" rtlCol="0">
                <a:spAutoFit/>
              </a:bodyPr>
              <a:lstStyle/>
              <a:p>
                <a14:m>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𝜆</m:t>
                        </m:r>
                      </m:e>
                      <m:sub>
                        <m:r>
                          <a:rPr lang="es-ES" sz="2000" i="1">
                            <a:latin typeface="Cambria Math" panose="02040503050406030204" pitchFamily="18" charset="0"/>
                            <a:ea typeface="Cambria Math" panose="02040503050406030204" pitchFamily="18" charset="0"/>
                          </a:rPr>
                          <m:t>𝑑𝑟</m:t>
                        </m:r>
                      </m:sub>
                    </m:sSub>
                    <m:r>
                      <a:rPr lang="es-ES" sz="2000" b="0" i="0" smtClean="0">
                        <a:latin typeface="Cambria Math" panose="02040503050406030204" pitchFamily="18" charset="0"/>
                        <a:ea typeface="Cambria Math" panose="02040503050406030204" pitchFamily="18" charset="0"/>
                      </a:rPr>
                      <m:t>=</m:t>
                    </m:r>
                    <m:sSub>
                      <m:sSubPr>
                        <m:ctrlPr>
                          <a:rPr lang="es-ES" sz="2000" i="1">
                            <a:latin typeface="Cambria Math" panose="02040503050406030204" pitchFamily="18" charset="0"/>
                          </a:rPr>
                        </m:ctrlPr>
                      </m:sSubPr>
                      <m:e>
                        <m:r>
                          <a:rPr lang="es-ES" sz="2000" b="0" i="1" smtClean="0">
                            <a:latin typeface="Cambria Math" panose="02040503050406030204" pitchFamily="18" charset="0"/>
                          </a:rPr>
                          <m:t>  </m:t>
                        </m:r>
                        <m:r>
                          <a:rPr lang="es-ES" sz="2000" i="1">
                            <a:latin typeface="Cambria Math" panose="02040503050406030204" pitchFamily="18" charset="0"/>
                          </a:rPr>
                          <m:t>𝐿</m:t>
                        </m:r>
                      </m:e>
                      <m:sub>
                        <m:r>
                          <a:rPr lang="es-ES" sz="2000" i="1">
                            <a:latin typeface="Cambria Math" panose="02040503050406030204" pitchFamily="18" charset="0"/>
                          </a:rPr>
                          <m:t>𝑚</m:t>
                        </m:r>
                      </m:sub>
                    </m:sSub>
                  </m:oMath>
                </a14:m>
                <a:r>
                  <a:rPr lang="es-ES" sz="2000" dirty="0">
                    <a:ea typeface="Cambria Math" panose="02040503050406030204" pitchFamily="18" charset="0"/>
                  </a:rPr>
                  <a:t> </a:t>
                </a:r>
                <a14:m>
                  <m:oMath xmlns:m="http://schemas.openxmlformats.org/officeDocument/2006/math">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 </m:t>
                        </m:r>
                        <m:r>
                          <a:rPr lang="es-ES" sz="2000" i="1">
                            <a:latin typeface="Cambria Math" panose="02040503050406030204" pitchFamily="18" charset="0"/>
                            <a:ea typeface="Cambria Math" panose="02040503050406030204" pitchFamily="18" charset="0"/>
                          </a:rPr>
                          <m:t>𝑖</m:t>
                        </m:r>
                      </m:e>
                      <m:sub>
                        <m:r>
                          <a:rPr lang="es-ES" sz="2000" i="1">
                            <a:latin typeface="Cambria Math" panose="02040503050406030204" pitchFamily="18" charset="0"/>
                            <a:ea typeface="Cambria Math" panose="02040503050406030204" pitchFamily="18" charset="0"/>
                          </a:rPr>
                          <m:t>𝑑𝑠</m:t>
                        </m:r>
                      </m:sub>
                    </m:sSub>
                  </m:oMath>
                </a14:m>
                <a:endParaRPr lang="en-US" dirty="0"/>
              </a:p>
            </p:txBody>
          </p:sp>
        </mc:Choice>
        <mc:Fallback xmlns="">
          <p:sp>
            <p:nvSpPr>
              <p:cNvPr id="28" name="CuadroTexto 27">
                <a:extLst>
                  <a:ext uri="{FF2B5EF4-FFF2-40B4-BE49-F238E27FC236}">
                    <a16:creationId xmlns:a16="http://schemas.microsoft.com/office/drawing/2014/main" id="{C86ABECA-9DD6-46BA-BB2B-68E59002A5D0}"/>
                  </a:ext>
                </a:extLst>
              </p:cNvPr>
              <p:cNvSpPr txBox="1">
                <a:spLocks noRot="1" noChangeAspect="1" noMove="1" noResize="1" noEditPoints="1" noAdjustHandles="1" noChangeArrowheads="1" noChangeShapeType="1" noTextEdit="1"/>
              </p:cNvSpPr>
              <p:nvPr/>
            </p:nvSpPr>
            <p:spPr>
              <a:xfrm>
                <a:off x="2191154" y="5954718"/>
                <a:ext cx="1633524" cy="307777"/>
              </a:xfrm>
              <a:prstGeom prst="rect">
                <a:avLst/>
              </a:prstGeom>
              <a:blipFill>
                <a:blip r:embed="rId9"/>
                <a:stretch>
                  <a:fillRect l="-5576" r="-1859" b="-19608"/>
                </a:stretch>
              </a:blipFill>
              <a:ln w="6350">
                <a:solidFill>
                  <a:schemeClr val="tx1"/>
                </a:solidFill>
              </a:ln>
            </p:spPr>
            <p:txBody>
              <a:bodyPr/>
              <a:lstStyle/>
              <a:p>
                <a:r>
                  <a:rPr lang="en-US">
                    <a:noFill/>
                  </a:rPr>
                  <a:t> </a:t>
                </a:r>
              </a:p>
            </p:txBody>
          </p:sp>
        </mc:Fallback>
      </mc:AlternateContent>
      <p:cxnSp>
        <p:nvCxnSpPr>
          <p:cNvPr id="30" name="Conector recto 29">
            <a:extLst>
              <a:ext uri="{FF2B5EF4-FFF2-40B4-BE49-F238E27FC236}">
                <a16:creationId xmlns:a16="http://schemas.microsoft.com/office/drawing/2014/main" id="{91A4E82A-35CC-4D57-B338-9C7537609BA5}"/>
              </a:ext>
            </a:extLst>
          </p:cNvPr>
          <p:cNvCxnSpPr>
            <a:cxnSpLocks/>
          </p:cNvCxnSpPr>
          <p:nvPr/>
        </p:nvCxnSpPr>
        <p:spPr>
          <a:xfrm>
            <a:off x="2737117" y="5352589"/>
            <a:ext cx="1" cy="582398"/>
          </a:xfrm>
          <a:prstGeom prst="line">
            <a:avLst/>
          </a:prstGeom>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3AA6B615-57F1-4FA9-9528-99CF4D311667}"/>
              </a:ext>
            </a:extLst>
          </p:cNvPr>
          <p:cNvSpPr/>
          <p:nvPr/>
        </p:nvSpPr>
        <p:spPr>
          <a:xfrm>
            <a:off x="3516016" y="4962172"/>
            <a:ext cx="1897090" cy="90518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n 9">
            <a:extLst>
              <a:ext uri="{FF2B5EF4-FFF2-40B4-BE49-F238E27FC236}">
                <a16:creationId xmlns:a16="http://schemas.microsoft.com/office/drawing/2014/main" id="{F269F085-7480-416D-9EEA-2F2C10A12F69}"/>
              </a:ext>
            </a:extLst>
          </p:cNvPr>
          <p:cNvPicPr>
            <a:picLocks noChangeAspect="1"/>
          </p:cNvPicPr>
          <p:nvPr/>
        </p:nvPicPr>
        <p:blipFill>
          <a:blip r:embed="rId5"/>
          <a:stretch>
            <a:fillRect/>
          </a:stretch>
        </p:blipFill>
        <p:spPr>
          <a:xfrm>
            <a:off x="5517390" y="1979219"/>
            <a:ext cx="6658173" cy="3618077"/>
          </a:xfrm>
          <a:prstGeom prst="rect">
            <a:avLst/>
          </a:prstGeom>
        </p:spPr>
      </p:pic>
      <p:sp>
        <p:nvSpPr>
          <p:cNvPr id="21" name="Elipse 20">
            <a:extLst>
              <a:ext uri="{FF2B5EF4-FFF2-40B4-BE49-F238E27FC236}">
                <a16:creationId xmlns:a16="http://schemas.microsoft.com/office/drawing/2014/main" id="{F0BB9EA8-8215-4A48-9FBE-DE1C97956304}"/>
              </a:ext>
            </a:extLst>
          </p:cNvPr>
          <p:cNvSpPr/>
          <p:nvPr/>
        </p:nvSpPr>
        <p:spPr>
          <a:xfrm>
            <a:off x="7794701" y="4165575"/>
            <a:ext cx="1516566" cy="1232759"/>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1372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tIns="0" rtlCol="0" anchor="ctr" anchorCtr="0"/>
          <a:lstStyle/>
          <a:p>
            <a:pPr rtl="0"/>
            <a:r>
              <a:rPr lang="en-GB" dirty="0"/>
              <a:t>Introduction</a:t>
            </a:r>
            <a:endParaRPr lang="da-DK" dirty="0">
              <a:solidFill>
                <a:srgbClr val="FF0000"/>
              </a:solidFill>
            </a:endParaRPr>
          </a:p>
        </p:txBody>
      </p:sp>
      <p:pic>
        <p:nvPicPr>
          <p:cNvPr id="6" name="Picture Placeholder 5">
            <a:extLst>
              <a:ext uri="{FF2B5EF4-FFF2-40B4-BE49-F238E27FC236}">
                <a16:creationId xmlns:a16="http://schemas.microsoft.com/office/drawing/2014/main" id="{59E3832E-E8F5-4D75-8046-CE80660D26F2}"/>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12549" b="12549"/>
          <a:stretch>
            <a:fillRect/>
          </a:stretch>
        </p:blipFill>
        <p:spPr>
          <a:xfrm>
            <a:off x="16139" y="0"/>
            <a:ext cx="12192000" cy="6858000"/>
          </a:xfrm>
        </p:spPr>
      </p:pic>
      <p:sp>
        <p:nvSpPr>
          <p:cNvPr id="7" name="TextBox 6">
            <a:extLst>
              <a:ext uri="{FF2B5EF4-FFF2-40B4-BE49-F238E27FC236}">
                <a16:creationId xmlns:a16="http://schemas.microsoft.com/office/drawing/2014/main" id="{DDED5A48-3F79-41A6-A725-AD8D26AEA54A}"/>
              </a:ext>
            </a:extLst>
          </p:cNvPr>
          <p:cNvSpPr txBox="1"/>
          <p:nvPr/>
        </p:nvSpPr>
        <p:spPr>
          <a:xfrm>
            <a:off x="4486656" y="368750"/>
            <a:ext cx="6217920" cy="646331"/>
          </a:xfrm>
          <a:prstGeom prst="rect">
            <a:avLst/>
          </a:prstGeom>
          <a:noFill/>
        </p:spPr>
        <p:txBody>
          <a:bodyPr wrap="square" rtlCol="0">
            <a:spAutoFit/>
          </a:bodyPr>
          <a:lstStyle/>
          <a:p>
            <a:r>
              <a:rPr lang="en-US" sz="3600" dirty="0">
                <a:solidFill>
                  <a:schemeClr val="bg1"/>
                </a:solidFill>
              </a:rPr>
              <a:t>Group PED 841</a:t>
            </a:r>
          </a:p>
        </p:txBody>
      </p:sp>
      <p:sp>
        <p:nvSpPr>
          <p:cNvPr id="9" name="TextBox 8">
            <a:extLst>
              <a:ext uri="{FF2B5EF4-FFF2-40B4-BE49-F238E27FC236}">
                <a16:creationId xmlns:a16="http://schemas.microsoft.com/office/drawing/2014/main" id="{926AFD50-BD07-427F-A2A5-FE26D98644D1}"/>
              </a:ext>
            </a:extLst>
          </p:cNvPr>
          <p:cNvSpPr txBox="1"/>
          <p:nvPr/>
        </p:nvSpPr>
        <p:spPr>
          <a:xfrm>
            <a:off x="0" y="5708634"/>
            <a:ext cx="2755392" cy="492443"/>
          </a:xfrm>
          <a:prstGeom prst="rect">
            <a:avLst/>
          </a:prstGeom>
          <a:noFill/>
        </p:spPr>
        <p:txBody>
          <a:bodyPr wrap="square" rtlCol="0">
            <a:spAutoFit/>
          </a:bodyPr>
          <a:lstStyle/>
          <a:p>
            <a:r>
              <a:rPr lang="en-US" sz="2600" dirty="0">
                <a:solidFill>
                  <a:schemeClr val="bg1"/>
                </a:solidFill>
              </a:rPr>
              <a:t>Faheem Ahmad</a:t>
            </a:r>
          </a:p>
        </p:txBody>
      </p:sp>
      <p:sp>
        <p:nvSpPr>
          <p:cNvPr id="10" name="TextBox 9">
            <a:extLst>
              <a:ext uri="{FF2B5EF4-FFF2-40B4-BE49-F238E27FC236}">
                <a16:creationId xmlns:a16="http://schemas.microsoft.com/office/drawing/2014/main" id="{5AA13B95-1DA8-4B39-80EA-B4AABAE0A58B}"/>
              </a:ext>
            </a:extLst>
          </p:cNvPr>
          <p:cNvSpPr txBox="1"/>
          <p:nvPr/>
        </p:nvSpPr>
        <p:spPr>
          <a:xfrm>
            <a:off x="1393835" y="4634900"/>
            <a:ext cx="2898521" cy="892552"/>
          </a:xfrm>
          <a:prstGeom prst="rect">
            <a:avLst/>
          </a:prstGeom>
          <a:noFill/>
        </p:spPr>
        <p:txBody>
          <a:bodyPr wrap="square" rtlCol="0">
            <a:spAutoFit/>
          </a:bodyPr>
          <a:lstStyle/>
          <a:p>
            <a:pPr algn="ctr"/>
            <a:r>
              <a:rPr lang="en-US" sz="2600" dirty="0">
                <a:solidFill>
                  <a:schemeClr val="bg1"/>
                </a:solidFill>
              </a:rPr>
              <a:t>Nicolas Murguizur Bustos</a:t>
            </a:r>
          </a:p>
        </p:txBody>
      </p:sp>
      <p:sp>
        <p:nvSpPr>
          <p:cNvPr id="11" name="TextBox 10">
            <a:extLst>
              <a:ext uri="{FF2B5EF4-FFF2-40B4-BE49-F238E27FC236}">
                <a16:creationId xmlns:a16="http://schemas.microsoft.com/office/drawing/2014/main" id="{01FF69BE-B717-4E50-9770-A9836E64800E}"/>
              </a:ext>
            </a:extLst>
          </p:cNvPr>
          <p:cNvSpPr txBox="1"/>
          <p:nvPr/>
        </p:nvSpPr>
        <p:spPr>
          <a:xfrm>
            <a:off x="3417707" y="3985659"/>
            <a:ext cx="2694432" cy="492443"/>
          </a:xfrm>
          <a:prstGeom prst="rect">
            <a:avLst/>
          </a:prstGeom>
          <a:noFill/>
        </p:spPr>
        <p:txBody>
          <a:bodyPr wrap="square" rtlCol="0">
            <a:spAutoFit/>
          </a:bodyPr>
          <a:lstStyle/>
          <a:p>
            <a:r>
              <a:rPr lang="en-US" sz="2600" dirty="0">
                <a:solidFill>
                  <a:schemeClr val="bg1"/>
                </a:solidFill>
              </a:rPr>
              <a:t>Aitor Teran</a:t>
            </a:r>
          </a:p>
        </p:txBody>
      </p:sp>
      <p:sp>
        <p:nvSpPr>
          <p:cNvPr id="12" name="TextBox 11">
            <a:extLst>
              <a:ext uri="{FF2B5EF4-FFF2-40B4-BE49-F238E27FC236}">
                <a16:creationId xmlns:a16="http://schemas.microsoft.com/office/drawing/2014/main" id="{91362435-B500-4F93-BD04-798BF3835E3A}"/>
              </a:ext>
            </a:extLst>
          </p:cNvPr>
          <p:cNvSpPr txBox="1"/>
          <p:nvPr/>
        </p:nvSpPr>
        <p:spPr>
          <a:xfrm>
            <a:off x="6884357" y="3739437"/>
            <a:ext cx="2462784" cy="492443"/>
          </a:xfrm>
          <a:prstGeom prst="rect">
            <a:avLst/>
          </a:prstGeom>
          <a:noFill/>
        </p:spPr>
        <p:txBody>
          <a:bodyPr wrap="square" rtlCol="0">
            <a:spAutoFit/>
          </a:bodyPr>
          <a:lstStyle/>
          <a:p>
            <a:r>
              <a:rPr lang="en-US" sz="2600" dirty="0">
                <a:solidFill>
                  <a:schemeClr val="bg1"/>
                </a:solidFill>
              </a:rPr>
              <a:t>Mihai Rusu</a:t>
            </a:r>
          </a:p>
        </p:txBody>
      </p:sp>
      <p:sp>
        <p:nvSpPr>
          <p:cNvPr id="13" name="TextBox 12">
            <a:extLst>
              <a:ext uri="{FF2B5EF4-FFF2-40B4-BE49-F238E27FC236}">
                <a16:creationId xmlns:a16="http://schemas.microsoft.com/office/drawing/2014/main" id="{93DBD9A5-C27A-4D80-98EA-AE4666B1ABA5}"/>
              </a:ext>
            </a:extLst>
          </p:cNvPr>
          <p:cNvSpPr txBox="1"/>
          <p:nvPr/>
        </p:nvSpPr>
        <p:spPr>
          <a:xfrm>
            <a:off x="8379079" y="4445164"/>
            <a:ext cx="2898521" cy="492443"/>
          </a:xfrm>
          <a:prstGeom prst="rect">
            <a:avLst/>
          </a:prstGeom>
          <a:noFill/>
        </p:spPr>
        <p:txBody>
          <a:bodyPr wrap="square" rtlCol="0">
            <a:spAutoFit/>
          </a:bodyPr>
          <a:lstStyle/>
          <a:p>
            <a:r>
              <a:rPr lang="en-US" sz="2600" dirty="0">
                <a:solidFill>
                  <a:schemeClr val="bg1"/>
                </a:solidFill>
              </a:rPr>
              <a:t>Nicolai Fransen</a:t>
            </a:r>
          </a:p>
        </p:txBody>
      </p:sp>
      <p:sp>
        <p:nvSpPr>
          <p:cNvPr id="14" name="TextBox 13">
            <a:extLst>
              <a:ext uri="{FF2B5EF4-FFF2-40B4-BE49-F238E27FC236}">
                <a16:creationId xmlns:a16="http://schemas.microsoft.com/office/drawing/2014/main" id="{82394DA4-D1D4-48C5-ACD4-20563ED0A3E9}"/>
              </a:ext>
            </a:extLst>
          </p:cNvPr>
          <p:cNvSpPr txBox="1"/>
          <p:nvPr/>
        </p:nvSpPr>
        <p:spPr>
          <a:xfrm>
            <a:off x="9782704" y="5527452"/>
            <a:ext cx="2755392" cy="492443"/>
          </a:xfrm>
          <a:prstGeom prst="rect">
            <a:avLst/>
          </a:prstGeom>
          <a:noFill/>
        </p:spPr>
        <p:txBody>
          <a:bodyPr wrap="square" rtlCol="0">
            <a:spAutoFit/>
          </a:bodyPr>
          <a:lstStyle/>
          <a:p>
            <a:r>
              <a:rPr lang="en-US" sz="2600" dirty="0">
                <a:solidFill>
                  <a:schemeClr val="bg1"/>
                </a:solidFill>
              </a:rPr>
              <a:t>Estefania Ruiz</a:t>
            </a:r>
          </a:p>
        </p:txBody>
      </p:sp>
    </p:spTree>
    <p:extLst>
      <p:ext uri="{BB962C8B-B14F-4D97-AF65-F5344CB8AC3E}">
        <p14:creationId xmlns:p14="http://schemas.microsoft.com/office/powerpoint/2010/main" val="476644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20</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9056498" cy="1474385"/>
          </a:xfrm>
        </p:spPr>
        <p:txBody>
          <a:bodyPr/>
          <a:lstStyle/>
          <a:p>
            <a:r>
              <a:rPr lang="es-ES" dirty="0"/>
              <a:t>Rotor flux oriented control</a:t>
            </a:r>
            <a:endParaRPr lang="en-US" dirty="0"/>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59</a:t>
            </a:r>
          </a:p>
        </p:txBody>
      </p:sp>
      <p:sp>
        <p:nvSpPr>
          <p:cNvPr id="18" name="Pladsholder til slidenummer 1">
            <a:extLst>
              <a:ext uri="{FF2B5EF4-FFF2-40B4-BE49-F238E27FC236}">
                <a16:creationId xmlns:a16="http://schemas.microsoft.com/office/drawing/2014/main" id="{9AA54E39-9F0C-452E-AC8C-600705D75DD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s-ES" sz="1400" dirty="0"/>
              <a:t>E</a:t>
            </a:r>
            <a:r>
              <a:rPr lang="en-US" sz="1400" dirty="0" err="1"/>
              <a:t>stefanía</a:t>
            </a:r>
            <a:endParaRPr lang="en-US" dirty="0"/>
          </a:p>
        </p:txBody>
      </p:sp>
      <mc:AlternateContent xmlns:mc="http://schemas.openxmlformats.org/markup-compatibility/2006" xmlns:a14="http://schemas.microsoft.com/office/drawing/2010/main">
        <mc:Choice Requires="a14">
          <p:sp>
            <p:nvSpPr>
              <p:cNvPr id="6" name="Rectángulo 5">
                <a:extLst>
                  <a:ext uri="{FF2B5EF4-FFF2-40B4-BE49-F238E27FC236}">
                    <a16:creationId xmlns:a16="http://schemas.microsoft.com/office/drawing/2014/main" id="{A5A32949-8B12-408B-85FE-843165CFB178}"/>
                  </a:ext>
                </a:extLst>
              </p:cNvPr>
              <p:cNvSpPr/>
              <p:nvPr/>
            </p:nvSpPr>
            <p:spPr>
              <a:xfrm>
                <a:off x="648275" y="1214595"/>
                <a:ext cx="7004381" cy="646331"/>
              </a:xfrm>
              <a:prstGeom prst="rect">
                <a:avLst/>
              </a:prstGeom>
            </p:spPr>
            <p:txBody>
              <a:bodyPr wrap="square">
                <a:spAutoFit/>
              </a:bodyPr>
              <a:lstStyle/>
              <a:p>
                <a:pPr marL="285750" indent="-285750">
                  <a:buFont typeface="Wingdings" panose="05000000000000000000" pitchFamily="2" charset="2"/>
                  <a:buChar char="Ø"/>
                </a:pPr>
                <a:endParaRPr lang="en-GB" sz="1600" spc="300" dirty="0"/>
              </a:p>
              <a:p>
                <a:pPr marL="285750" indent="-285750">
                  <a:buFont typeface="Wingdings" panose="05000000000000000000" pitchFamily="2" charset="2"/>
                  <a:buChar char="v"/>
                </a:pPr>
                <a:r>
                  <a:rPr lang="en-GB" sz="2000" b="1" spc="300" dirty="0"/>
                  <a:t> Determination of rotor flux position </a:t>
                </a:r>
                <a14:m>
                  <m:oMath xmlns:m="http://schemas.openxmlformats.org/officeDocument/2006/math">
                    <m:sSub>
                      <m:sSubPr>
                        <m:ctrlPr>
                          <a:rPr lang="en-US" sz="2000" b="1" i="1">
                            <a:latin typeface="Cambria Math" panose="02040503050406030204" pitchFamily="18" charset="0"/>
                          </a:rPr>
                        </m:ctrlPr>
                      </m:sSubPr>
                      <m:e>
                        <m:r>
                          <a:rPr lang="es-ES" sz="2000" b="1" i="1">
                            <a:latin typeface="Cambria Math" panose="02040503050406030204" pitchFamily="18" charset="0"/>
                          </a:rPr>
                          <m:t>(</m:t>
                        </m:r>
                        <m:r>
                          <a:rPr lang="en-US" sz="2000" b="1" i="1">
                            <a:latin typeface="Cambria Math" panose="02040503050406030204" pitchFamily="18" charset="0"/>
                            <a:ea typeface="Cambria Math" panose="02040503050406030204" pitchFamily="18" charset="0"/>
                          </a:rPr>
                          <m:t>𝜽</m:t>
                        </m:r>
                      </m:e>
                      <m:sub>
                        <m:r>
                          <a:rPr lang="es-ES" sz="2000" b="1" i="1">
                            <a:latin typeface="Cambria Math" panose="02040503050406030204" pitchFamily="18" charset="0"/>
                            <a:ea typeface="Cambria Math" panose="02040503050406030204" pitchFamily="18" charset="0"/>
                          </a:rPr>
                          <m:t>𝒆</m:t>
                        </m:r>
                      </m:sub>
                    </m:sSub>
                    <m:r>
                      <a:rPr lang="es-ES" sz="2000" b="1" i="1">
                        <a:latin typeface="Cambria Math" panose="02040503050406030204" pitchFamily="18" charset="0"/>
                        <a:ea typeface="Cambria Math" panose="02040503050406030204" pitchFamily="18" charset="0"/>
                      </a:rPr>
                      <m:t>)</m:t>
                    </m:r>
                  </m:oMath>
                </a14:m>
                <a:endParaRPr lang="en-GB" sz="2000" b="1" spc="300" dirty="0"/>
              </a:p>
            </p:txBody>
          </p:sp>
        </mc:Choice>
        <mc:Fallback xmlns="">
          <p:sp>
            <p:nvSpPr>
              <p:cNvPr id="6" name="Rectángulo 5">
                <a:extLst>
                  <a:ext uri="{FF2B5EF4-FFF2-40B4-BE49-F238E27FC236}">
                    <a16:creationId xmlns:a16="http://schemas.microsoft.com/office/drawing/2014/main" id="{A5A32949-8B12-408B-85FE-843165CFB178}"/>
                  </a:ext>
                </a:extLst>
              </p:cNvPr>
              <p:cNvSpPr>
                <a:spLocks noRot="1" noChangeAspect="1" noMove="1" noResize="1" noEditPoints="1" noAdjustHandles="1" noChangeArrowheads="1" noChangeShapeType="1" noTextEdit="1"/>
              </p:cNvSpPr>
              <p:nvPr/>
            </p:nvSpPr>
            <p:spPr>
              <a:xfrm>
                <a:off x="648275" y="1214595"/>
                <a:ext cx="7004381" cy="646331"/>
              </a:xfrm>
              <a:prstGeom prst="rect">
                <a:avLst/>
              </a:prstGeom>
              <a:blipFill>
                <a:blip r:embed="rId3"/>
                <a:stretch>
                  <a:fillRect l="-783" b="-16981"/>
                </a:stretch>
              </a:blipFill>
            </p:spPr>
            <p:txBody>
              <a:bodyPr/>
              <a:lstStyle/>
              <a:p>
                <a:r>
                  <a:rPr lang="en-US">
                    <a:noFill/>
                  </a:rPr>
                  <a:t> </a:t>
                </a:r>
              </a:p>
            </p:txBody>
          </p:sp>
        </mc:Fallback>
      </mc:AlternateContent>
      <p:pic>
        <p:nvPicPr>
          <p:cNvPr id="10" name="Imagen 9">
            <a:extLst>
              <a:ext uri="{FF2B5EF4-FFF2-40B4-BE49-F238E27FC236}">
                <a16:creationId xmlns:a16="http://schemas.microsoft.com/office/drawing/2014/main" id="{F269F085-7480-416D-9EEA-2F2C10A12F69}"/>
              </a:ext>
            </a:extLst>
          </p:cNvPr>
          <p:cNvPicPr>
            <a:picLocks noChangeAspect="1"/>
          </p:cNvPicPr>
          <p:nvPr/>
        </p:nvPicPr>
        <p:blipFill>
          <a:blip r:embed="rId4"/>
          <a:stretch>
            <a:fillRect/>
          </a:stretch>
        </p:blipFill>
        <p:spPr>
          <a:xfrm>
            <a:off x="5517390" y="1979219"/>
            <a:ext cx="6658173" cy="3618077"/>
          </a:xfrm>
          <a:prstGeom prst="rect">
            <a:avLst/>
          </a:prstGeom>
        </p:spPr>
      </p:pic>
      <p:sp>
        <p:nvSpPr>
          <p:cNvPr id="21" name="Elipse 20">
            <a:extLst>
              <a:ext uri="{FF2B5EF4-FFF2-40B4-BE49-F238E27FC236}">
                <a16:creationId xmlns:a16="http://schemas.microsoft.com/office/drawing/2014/main" id="{F0BB9EA8-8215-4A48-9FBE-DE1C97956304}"/>
              </a:ext>
            </a:extLst>
          </p:cNvPr>
          <p:cNvSpPr/>
          <p:nvPr/>
        </p:nvSpPr>
        <p:spPr>
          <a:xfrm>
            <a:off x="7794701" y="4165575"/>
            <a:ext cx="1516566" cy="1232759"/>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iagrama de flujo: combinar 25">
            <a:extLst>
              <a:ext uri="{FF2B5EF4-FFF2-40B4-BE49-F238E27FC236}">
                <a16:creationId xmlns:a16="http://schemas.microsoft.com/office/drawing/2014/main" id="{DFB984EB-0DEB-4562-ADF2-CDD03C73D6FC}"/>
              </a:ext>
            </a:extLst>
          </p:cNvPr>
          <p:cNvSpPr/>
          <p:nvPr/>
        </p:nvSpPr>
        <p:spPr>
          <a:xfrm rot="16200000">
            <a:off x="1873918" y="2720048"/>
            <a:ext cx="902824" cy="902827"/>
          </a:xfrm>
          <a:prstGeom prst="flowChartMerg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iagrama de flujo: conector 28">
            <a:extLst>
              <a:ext uri="{FF2B5EF4-FFF2-40B4-BE49-F238E27FC236}">
                <a16:creationId xmlns:a16="http://schemas.microsoft.com/office/drawing/2014/main" id="{1B6F2072-7590-4F22-98ED-82C920F0CE36}"/>
              </a:ext>
            </a:extLst>
          </p:cNvPr>
          <p:cNvSpPr/>
          <p:nvPr/>
        </p:nvSpPr>
        <p:spPr>
          <a:xfrm>
            <a:off x="3328428" y="3018095"/>
            <a:ext cx="358815" cy="335667"/>
          </a:xfrm>
          <a:prstGeom prst="flowChartConnector">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ángulo 30">
            <a:extLst>
              <a:ext uri="{FF2B5EF4-FFF2-40B4-BE49-F238E27FC236}">
                <a16:creationId xmlns:a16="http://schemas.microsoft.com/office/drawing/2014/main" id="{D09ACC7B-3215-46FE-9C2B-72F797DFE15D}"/>
              </a:ext>
            </a:extLst>
          </p:cNvPr>
          <p:cNvSpPr/>
          <p:nvPr/>
        </p:nvSpPr>
        <p:spPr>
          <a:xfrm>
            <a:off x="1058283" y="2942860"/>
            <a:ext cx="358815" cy="51507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Conector recto de flecha 31">
            <a:extLst>
              <a:ext uri="{FF2B5EF4-FFF2-40B4-BE49-F238E27FC236}">
                <a16:creationId xmlns:a16="http://schemas.microsoft.com/office/drawing/2014/main" id="{5AE6A8C5-17E3-4D93-BFBE-C13D64F31763}"/>
              </a:ext>
            </a:extLst>
          </p:cNvPr>
          <p:cNvCxnSpPr/>
          <p:nvPr/>
        </p:nvCxnSpPr>
        <p:spPr>
          <a:xfrm>
            <a:off x="610213" y="3018095"/>
            <a:ext cx="4480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2EC9C8B8-2504-4BE7-8EB9-1D530AABF836}"/>
              </a:ext>
            </a:extLst>
          </p:cNvPr>
          <p:cNvCxnSpPr/>
          <p:nvPr/>
        </p:nvCxnSpPr>
        <p:spPr>
          <a:xfrm>
            <a:off x="625646" y="3353762"/>
            <a:ext cx="4480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98A92592-5C73-4729-B0D2-D47C08A9F5E2}"/>
              </a:ext>
            </a:extLst>
          </p:cNvPr>
          <p:cNvCxnSpPr/>
          <p:nvPr/>
        </p:nvCxnSpPr>
        <p:spPr>
          <a:xfrm>
            <a:off x="1417098" y="3155060"/>
            <a:ext cx="4480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0865470E-F57B-4DE8-982E-46B99DBD7B35}"/>
              </a:ext>
            </a:extLst>
          </p:cNvPr>
          <p:cNvCxnSpPr>
            <a:cxnSpLocks/>
            <a:endCxn id="29" idx="2"/>
          </p:cNvCxnSpPr>
          <p:nvPr/>
        </p:nvCxnSpPr>
        <p:spPr>
          <a:xfrm>
            <a:off x="2767995" y="3170495"/>
            <a:ext cx="560433" cy="15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angular 36">
            <a:extLst>
              <a:ext uri="{FF2B5EF4-FFF2-40B4-BE49-F238E27FC236}">
                <a16:creationId xmlns:a16="http://schemas.microsoft.com/office/drawing/2014/main" id="{2DC28430-FB79-40A3-B333-2EC71B752CB4}"/>
              </a:ext>
            </a:extLst>
          </p:cNvPr>
          <p:cNvCxnSpPr>
            <a:cxnSpLocks/>
            <a:endCxn id="29" idx="4"/>
          </p:cNvCxnSpPr>
          <p:nvPr/>
        </p:nvCxnSpPr>
        <p:spPr>
          <a:xfrm flipV="1">
            <a:off x="625646" y="3353762"/>
            <a:ext cx="2882190" cy="72341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Rectángulo 37">
                <a:extLst>
                  <a:ext uri="{FF2B5EF4-FFF2-40B4-BE49-F238E27FC236}">
                    <a16:creationId xmlns:a16="http://schemas.microsoft.com/office/drawing/2014/main" id="{38CE180B-E14B-4E30-8FC2-32ADD253AE8A}"/>
                  </a:ext>
                </a:extLst>
              </p:cNvPr>
              <p:cNvSpPr/>
              <p:nvPr/>
            </p:nvSpPr>
            <p:spPr>
              <a:xfrm>
                <a:off x="1883376" y="2841462"/>
                <a:ext cx="459228" cy="6580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s-ES" i="1">
                              <a:latin typeface="Cambria Math" panose="02040503050406030204" pitchFamily="18" charset="0"/>
                            </a:rPr>
                          </m:ctrlPr>
                        </m:fPr>
                        <m:num>
                          <m:r>
                            <a:rPr lang="es-ES" i="1">
                              <a:latin typeface="Cambria Math" panose="02040503050406030204" pitchFamily="18" charset="0"/>
                            </a:rPr>
                            <m:t>1</m:t>
                          </m:r>
                        </m:num>
                        <m:den>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𝜏</m:t>
                              </m:r>
                            </m:e>
                            <m:sub>
                              <m:r>
                                <a:rPr lang="es-ES" i="1">
                                  <a:latin typeface="Cambria Math" panose="02040503050406030204" pitchFamily="18" charset="0"/>
                                </a:rPr>
                                <m:t>𝑟</m:t>
                              </m:r>
                            </m:sub>
                          </m:sSub>
                        </m:den>
                      </m:f>
                    </m:oMath>
                  </m:oMathPara>
                </a14:m>
                <a:endParaRPr lang="en-US" dirty="0"/>
              </a:p>
            </p:txBody>
          </p:sp>
        </mc:Choice>
        <mc:Fallback xmlns="">
          <p:sp>
            <p:nvSpPr>
              <p:cNvPr id="38" name="Rectángulo 37">
                <a:extLst>
                  <a:ext uri="{FF2B5EF4-FFF2-40B4-BE49-F238E27FC236}">
                    <a16:creationId xmlns:a16="http://schemas.microsoft.com/office/drawing/2014/main" id="{38CE180B-E14B-4E30-8FC2-32ADD253AE8A}"/>
                  </a:ext>
                </a:extLst>
              </p:cNvPr>
              <p:cNvSpPr>
                <a:spLocks noRot="1" noChangeAspect="1" noMove="1" noResize="1" noEditPoints="1" noAdjustHandles="1" noChangeArrowheads="1" noChangeShapeType="1" noTextEdit="1"/>
              </p:cNvSpPr>
              <p:nvPr/>
            </p:nvSpPr>
            <p:spPr>
              <a:xfrm>
                <a:off x="1883376" y="2841462"/>
                <a:ext cx="459228" cy="6580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ángulo 38">
                <a:extLst>
                  <a:ext uri="{FF2B5EF4-FFF2-40B4-BE49-F238E27FC236}">
                    <a16:creationId xmlns:a16="http://schemas.microsoft.com/office/drawing/2014/main" id="{49494570-2DE4-4174-896C-5134E59FFAC4}"/>
                  </a:ext>
                </a:extLst>
              </p:cNvPr>
              <p:cNvSpPr/>
              <p:nvPr/>
            </p:nvSpPr>
            <p:spPr>
              <a:xfrm>
                <a:off x="2749179" y="2758194"/>
                <a:ext cx="57188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s-ES" i="1">
                              <a:latin typeface="Cambria Math" panose="02040503050406030204" pitchFamily="18" charset="0"/>
                            </a:rPr>
                            <m:t>𝑠𝑙</m:t>
                          </m:r>
                        </m:sub>
                      </m:sSub>
                    </m:oMath>
                  </m:oMathPara>
                </a14:m>
                <a:endParaRPr lang="en-US" dirty="0"/>
              </a:p>
            </p:txBody>
          </p:sp>
        </mc:Choice>
        <mc:Fallback xmlns="">
          <p:sp>
            <p:nvSpPr>
              <p:cNvPr id="39" name="Rectángulo 38">
                <a:extLst>
                  <a:ext uri="{FF2B5EF4-FFF2-40B4-BE49-F238E27FC236}">
                    <a16:creationId xmlns:a16="http://schemas.microsoft.com/office/drawing/2014/main" id="{49494570-2DE4-4174-896C-5134E59FFAC4}"/>
                  </a:ext>
                </a:extLst>
              </p:cNvPr>
              <p:cNvSpPr>
                <a:spLocks noRot="1" noChangeAspect="1" noMove="1" noResize="1" noEditPoints="1" noAdjustHandles="1" noChangeArrowheads="1" noChangeShapeType="1" noTextEdit="1"/>
              </p:cNvSpPr>
              <p:nvPr/>
            </p:nvSpPr>
            <p:spPr>
              <a:xfrm>
                <a:off x="2749179" y="2758194"/>
                <a:ext cx="571888" cy="369332"/>
              </a:xfrm>
              <a:prstGeom prst="rect">
                <a:avLst/>
              </a:prstGeom>
              <a:blipFill>
                <a:blip r:embed="rId6"/>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ángulo 39">
                <a:extLst>
                  <a:ext uri="{FF2B5EF4-FFF2-40B4-BE49-F238E27FC236}">
                    <a16:creationId xmlns:a16="http://schemas.microsoft.com/office/drawing/2014/main" id="{0BEA5349-72B8-4494-AEA1-A9F349B7EAAB}"/>
                  </a:ext>
                </a:extLst>
              </p:cNvPr>
              <p:cNvSpPr/>
              <p:nvPr/>
            </p:nvSpPr>
            <p:spPr>
              <a:xfrm>
                <a:off x="114959" y="3707848"/>
                <a:ext cx="51110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s-E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40" name="Rectángulo 39">
                <a:extLst>
                  <a:ext uri="{FF2B5EF4-FFF2-40B4-BE49-F238E27FC236}">
                    <a16:creationId xmlns:a16="http://schemas.microsoft.com/office/drawing/2014/main" id="{0BEA5349-72B8-4494-AEA1-A9F349B7EAAB}"/>
                  </a:ext>
                </a:extLst>
              </p:cNvPr>
              <p:cNvSpPr>
                <a:spLocks noRot="1" noChangeAspect="1" noMove="1" noResize="1" noEditPoints="1" noAdjustHandles="1" noChangeArrowheads="1" noChangeShapeType="1" noTextEdit="1"/>
              </p:cNvSpPr>
              <p:nvPr/>
            </p:nvSpPr>
            <p:spPr>
              <a:xfrm>
                <a:off x="114959" y="3707848"/>
                <a:ext cx="511101"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ángulo 40">
                <a:extLst>
                  <a:ext uri="{FF2B5EF4-FFF2-40B4-BE49-F238E27FC236}">
                    <a16:creationId xmlns:a16="http://schemas.microsoft.com/office/drawing/2014/main" id="{0EE672F6-BFFA-4BE6-9176-446364CA8909}"/>
                  </a:ext>
                </a:extLst>
              </p:cNvPr>
              <p:cNvSpPr/>
              <p:nvPr/>
            </p:nvSpPr>
            <p:spPr>
              <a:xfrm>
                <a:off x="139510" y="2631495"/>
                <a:ext cx="518283"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s-ES" b="0" i="1" smtClean="0">
                              <a:latin typeface="Cambria Math" panose="02040503050406030204" pitchFamily="18" charset="0"/>
                            </a:rPr>
                            <m:t>𝑖</m:t>
                          </m:r>
                        </m:e>
                        <m:sub>
                          <m:r>
                            <a:rPr lang="es-ES" b="0" i="1" smtClean="0">
                              <a:latin typeface="Cambria Math" panose="02040503050406030204" pitchFamily="18" charset="0"/>
                              <a:ea typeface="Cambria Math" panose="02040503050406030204" pitchFamily="18" charset="0"/>
                            </a:rPr>
                            <m:t>𝑞</m:t>
                          </m:r>
                          <m:r>
                            <a:rPr lang="es-ES" i="1">
                              <a:latin typeface="Cambria Math" panose="02040503050406030204" pitchFamily="18" charset="0"/>
                            </a:rPr>
                            <m:t>𝑠</m:t>
                          </m:r>
                        </m:sub>
                      </m:sSub>
                    </m:oMath>
                  </m:oMathPara>
                </a14:m>
                <a:endParaRPr lang="en-US" dirty="0"/>
              </a:p>
            </p:txBody>
          </p:sp>
        </mc:Choice>
        <mc:Fallback xmlns="">
          <p:sp>
            <p:nvSpPr>
              <p:cNvPr id="41" name="Rectángulo 40">
                <a:extLst>
                  <a:ext uri="{FF2B5EF4-FFF2-40B4-BE49-F238E27FC236}">
                    <a16:creationId xmlns:a16="http://schemas.microsoft.com/office/drawing/2014/main" id="{0EE672F6-BFFA-4BE6-9176-446364CA8909}"/>
                  </a:ext>
                </a:extLst>
              </p:cNvPr>
              <p:cNvSpPr>
                <a:spLocks noRot="1" noChangeAspect="1" noMove="1" noResize="1" noEditPoints="1" noAdjustHandles="1" noChangeArrowheads="1" noChangeShapeType="1" noTextEdit="1"/>
              </p:cNvSpPr>
              <p:nvPr/>
            </p:nvSpPr>
            <p:spPr>
              <a:xfrm>
                <a:off x="139510" y="2631495"/>
                <a:ext cx="518283" cy="390748"/>
              </a:xfrm>
              <a:prstGeom prst="rect">
                <a:avLst/>
              </a:prstGeom>
              <a:blipFill>
                <a:blip r:embed="rId8"/>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ángulo 41">
                <a:extLst>
                  <a:ext uri="{FF2B5EF4-FFF2-40B4-BE49-F238E27FC236}">
                    <a16:creationId xmlns:a16="http://schemas.microsoft.com/office/drawing/2014/main" id="{46DA0D12-AC34-4B6F-B419-B61272A8CE4F}"/>
                  </a:ext>
                </a:extLst>
              </p:cNvPr>
              <p:cNvSpPr/>
              <p:nvPr/>
            </p:nvSpPr>
            <p:spPr>
              <a:xfrm>
                <a:off x="130512" y="3037810"/>
                <a:ext cx="5246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s-ES" b="0" i="1" smtClean="0">
                              <a:latin typeface="Cambria Math" panose="02040503050406030204" pitchFamily="18" charset="0"/>
                            </a:rPr>
                            <m:t>𝑖</m:t>
                          </m:r>
                        </m:e>
                        <m:sub>
                          <m:r>
                            <a:rPr lang="es-ES" b="0" i="1" smtClean="0">
                              <a:latin typeface="Cambria Math" panose="02040503050406030204" pitchFamily="18" charset="0"/>
                              <a:ea typeface="Cambria Math" panose="02040503050406030204" pitchFamily="18" charset="0"/>
                            </a:rPr>
                            <m:t>𝑑</m:t>
                          </m:r>
                          <m:r>
                            <a:rPr lang="es-ES" i="1">
                              <a:latin typeface="Cambria Math" panose="02040503050406030204" pitchFamily="18" charset="0"/>
                            </a:rPr>
                            <m:t>𝑠</m:t>
                          </m:r>
                        </m:sub>
                      </m:sSub>
                    </m:oMath>
                  </m:oMathPara>
                </a14:m>
                <a:endParaRPr lang="en-US" dirty="0"/>
              </a:p>
            </p:txBody>
          </p:sp>
        </mc:Choice>
        <mc:Fallback xmlns="">
          <p:sp>
            <p:nvSpPr>
              <p:cNvPr id="42" name="Rectángulo 41">
                <a:extLst>
                  <a:ext uri="{FF2B5EF4-FFF2-40B4-BE49-F238E27FC236}">
                    <a16:creationId xmlns:a16="http://schemas.microsoft.com/office/drawing/2014/main" id="{46DA0D12-AC34-4B6F-B419-B61272A8CE4F}"/>
                  </a:ext>
                </a:extLst>
              </p:cNvPr>
              <p:cNvSpPr>
                <a:spLocks noRot="1" noChangeAspect="1" noMove="1" noResize="1" noEditPoints="1" noAdjustHandles="1" noChangeArrowheads="1" noChangeShapeType="1" noTextEdit="1"/>
              </p:cNvSpPr>
              <p:nvPr/>
            </p:nvSpPr>
            <p:spPr>
              <a:xfrm>
                <a:off x="130512" y="3037810"/>
                <a:ext cx="524695" cy="369332"/>
              </a:xfrm>
              <a:prstGeom prst="rect">
                <a:avLst/>
              </a:prstGeom>
              <a:blipFill>
                <a:blip r:embed="rId9"/>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ángulo 42">
                <a:extLst>
                  <a:ext uri="{FF2B5EF4-FFF2-40B4-BE49-F238E27FC236}">
                    <a16:creationId xmlns:a16="http://schemas.microsoft.com/office/drawing/2014/main" id="{34EAF010-B71F-4F63-A1C7-0DF7BDFD5FBB}"/>
                  </a:ext>
                </a:extLst>
              </p:cNvPr>
              <p:cNvSpPr/>
              <p:nvPr/>
            </p:nvSpPr>
            <p:spPr>
              <a:xfrm>
                <a:off x="994454" y="2868354"/>
                <a:ext cx="413896"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43" name="Rectángulo 42">
                <a:extLst>
                  <a:ext uri="{FF2B5EF4-FFF2-40B4-BE49-F238E27FC236}">
                    <a16:creationId xmlns:a16="http://schemas.microsoft.com/office/drawing/2014/main" id="{34EAF010-B71F-4F63-A1C7-0DF7BDFD5FBB}"/>
                  </a:ext>
                </a:extLst>
              </p:cNvPr>
              <p:cNvSpPr>
                <a:spLocks noRot="1" noChangeAspect="1" noMove="1" noResize="1" noEditPoints="1" noAdjustHandles="1" noChangeArrowheads="1" noChangeShapeType="1" noTextEdit="1"/>
              </p:cNvSpPr>
              <p:nvPr/>
            </p:nvSpPr>
            <p:spPr>
              <a:xfrm>
                <a:off x="994454" y="2868354"/>
                <a:ext cx="413896" cy="30777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ángulo 43">
                <a:extLst>
                  <a:ext uri="{FF2B5EF4-FFF2-40B4-BE49-F238E27FC236}">
                    <a16:creationId xmlns:a16="http://schemas.microsoft.com/office/drawing/2014/main" id="{80DCC66D-193F-4AFB-A899-7D44F7D582BA}"/>
                  </a:ext>
                </a:extLst>
              </p:cNvPr>
              <p:cNvSpPr/>
              <p:nvPr/>
            </p:nvSpPr>
            <p:spPr>
              <a:xfrm>
                <a:off x="985706" y="3160015"/>
                <a:ext cx="413896"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44" name="Rectángulo 43">
                <a:extLst>
                  <a:ext uri="{FF2B5EF4-FFF2-40B4-BE49-F238E27FC236}">
                    <a16:creationId xmlns:a16="http://schemas.microsoft.com/office/drawing/2014/main" id="{80DCC66D-193F-4AFB-A899-7D44F7D582BA}"/>
                  </a:ext>
                </a:extLst>
              </p:cNvPr>
              <p:cNvSpPr>
                <a:spLocks noRot="1" noChangeAspect="1" noMove="1" noResize="1" noEditPoints="1" noAdjustHandles="1" noChangeArrowheads="1" noChangeShapeType="1" noTextEdit="1"/>
              </p:cNvSpPr>
              <p:nvPr/>
            </p:nvSpPr>
            <p:spPr>
              <a:xfrm>
                <a:off x="985706" y="3160015"/>
                <a:ext cx="413896" cy="3385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ángulo 44">
                <a:extLst>
                  <a:ext uri="{FF2B5EF4-FFF2-40B4-BE49-F238E27FC236}">
                    <a16:creationId xmlns:a16="http://schemas.microsoft.com/office/drawing/2014/main" id="{6A55F805-AB2D-4249-B916-1E5E2BA05010}"/>
                  </a:ext>
                </a:extLst>
              </p:cNvPr>
              <p:cNvSpPr/>
              <p:nvPr/>
            </p:nvSpPr>
            <p:spPr>
              <a:xfrm>
                <a:off x="3259362" y="2991465"/>
                <a:ext cx="369011"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rPr>
                        <m:t>+</m:t>
                      </m:r>
                    </m:oMath>
                  </m:oMathPara>
                </a14:m>
                <a:endParaRPr lang="en-US" sz="1400" dirty="0"/>
              </a:p>
            </p:txBody>
          </p:sp>
        </mc:Choice>
        <mc:Fallback xmlns="">
          <p:sp>
            <p:nvSpPr>
              <p:cNvPr id="45" name="Rectángulo 44">
                <a:extLst>
                  <a:ext uri="{FF2B5EF4-FFF2-40B4-BE49-F238E27FC236}">
                    <a16:creationId xmlns:a16="http://schemas.microsoft.com/office/drawing/2014/main" id="{6A55F805-AB2D-4249-B916-1E5E2BA05010}"/>
                  </a:ext>
                </a:extLst>
              </p:cNvPr>
              <p:cNvSpPr>
                <a:spLocks noRot="1" noChangeAspect="1" noMove="1" noResize="1" noEditPoints="1" noAdjustHandles="1" noChangeArrowheads="1" noChangeShapeType="1" noTextEdit="1"/>
              </p:cNvSpPr>
              <p:nvPr/>
            </p:nvSpPr>
            <p:spPr>
              <a:xfrm>
                <a:off x="3259362" y="2991465"/>
                <a:ext cx="369011" cy="307777"/>
              </a:xfrm>
              <a:prstGeom prst="rect">
                <a:avLst/>
              </a:prstGeom>
              <a:blipFill>
                <a:blip r:embed="rId12"/>
                <a:stretch>
                  <a:fillRect/>
                </a:stretch>
              </a:blipFill>
            </p:spPr>
            <p:txBody>
              <a:bodyPr/>
              <a:lstStyle/>
              <a:p>
                <a:r>
                  <a:rPr lang="en-US">
                    <a:noFill/>
                  </a:rPr>
                  <a:t> </a:t>
                </a:r>
              </a:p>
            </p:txBody>
          </p:sp>
        </mc:Fallback>
      </mc:AlternateContent>
      <p:cxnSp>
        <p:nvCxnSpPr>
          <p:cNvPr id="46" name="Conector recto de flecha 45">
            <a:extLst>
              <a:ext uri="{FF2B5EF4-FFF2-40B4-BE49-F238E27FC236}">
                <a16:creationId xmlns:a16="http://schemas.microsoft.com/office/drawing/2014/main" id="{A33E04AD-6E64-44EE-A660-9D39DA11655D}"/>
              </a:ext>
            </a:extLst>
          </p:cNvPr>
          <p:cNvCxnSpPr>
            <a:cxnSpLocks/>
          </p:cNvCxnSpPr>
          <p:nvPr/>
        </p:nvCxnSpPr>
        <p:spPr>
          <a:xfrm>
            <a:off x="3684156" y="3184962"/>
            <a:ext cx="1315877" cy="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ángulo 46">
            <a:extLst>
              <a:ext uri="{FF2B5EF4-FFF2-40B4-BE49-F238E27FC236}">
                <a16:creationId xmlns:a16="http://schemas.microsoft.com/office/drawing/2014/main" id="{F687E82C-86E6-4CA7-A8B6-371709BD7574}"/>
              </a:ext>
            </a:extLst>
          </p:cNvPr>
          <p:cNvSpPr/>
          <p:nvPr/>
        </p:nvSpPr>
        <p:spPr>
          <a:xfrm>
            <a:off x="4180057" y="3592124"/>
            <a:ext cx="358815" cy="51507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Rectángulo 47">
                <a:extLst>
                  <a:ext uri="{FF2B5EF4-FFF2-40B4-BE49-F238E27FC236}">
                    <a16:creationId xmlns:a16="http://schemas.microsoft.com/office/drawing/2014/main" id="{16D8BB50-430E-4537-B1AC-55EFE8B2643D}"/>
                  </a:ext>
                </a:extLst>
              </p:cNvPr>
              <p:cNvSpPr/>
              <p:nvPr/>
            </p:nvSpPr>
            <p:spPr>
              <a:xfrm>
                <a:off x="4166664" y="3552175"/>
                <a:ext cx="413138" cy="55502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s-ES" sz="1600" i="1" smtClean="0">
                              <a:latin typeface="Cambria Math" panose="02040503050406030204" pitchFamily="18" charset="0"/>
                            </a:rPr>
                          </m:ctrlPr>
                        </m:fPr>
                        <m:num>
                          <m:r>
                            <a:rPr lang="es-ES" sz="1600" i="1">
                              <a:latin typeface="Cambria Math" panose="02040503050406030204" pitchFamily="18" charset="0"/>
                            </a:rPr>
                            <m:t>1</m:t>
                          </m:r>
                        </m:num>
                        <m:den>
                          <m:r>
                            <a:rPr lang="es-ES" sz="1600" b="0" i="1" smtClean="0">
                              <a:latin typeface="Cambria Math" panose="02040503050406030204" pitchFamily="18" charset="0"/>
                            </a:rPr>
                            <m:t>𝑠</m:t>
                          </m:r>
                        </m:den>
                      </m:f>
                    </m:oMath>
                  </m:oMathPara>
                </a14:m>
                <a:endParaRPr lang="en-US" sz="1600" dirty="0"/>
              </a:p>
            </p:txBody>
          </p:sp>
        </mc:Choice>
        <mc:Fallback xmlns="">
          <p:sp>
            <p:nvSpPr>
              <p:cNvPr id="48" name="Rectángulo 47">
                <a:extLst>
                  <a:ext uri="{FF2B5EF4-FFF2-40B4-BE49-F238E27FC236}">
                    <a16:creationId xmlns:a16="http://schemas.microsoft.com/office/drawing/2014/main" id="{16D8BB50-430E-4537-B1AC-55EFE8B2643D}"/>
                  </a:ext>
                </a:extLst>
              </p:cNvPr>
              <p:cNvSpPr>
                <a:spLocks noRot="1" noChangeAspect="1" noMove="1" noResize="1" noEditPoints="1" noAdjustHandles="1" noChangeArrowheads="1" noChangeShapeType="1" noTextEdit="1"/>
              </p:cNvSpPr>
              <p:nvPr/>
            </p:nvSpPr>
            <p:spPr>
              <a:xfrm>
                <a:off x="4166664" y="3552175"/>
                <a:ext cx="413138" cy="555024"/>
              </a:xfrm>
              <a:prstGeom prst="rect">
                <a:avLst/>
              </a:prstGeom>
              <a:blipFill>
                <a:blip r:embed="rId13"/>
                <a:stretch>
                  <a:fillRect/>
                </a:stretch>
              </a:blipFill>
            </p:spPr>
            <p:txBody>
              <a:bodyPr/>
              <a:lstStyle/>
              <a:p>
                <a:r>
                  <a:rPr lang="en-US">
                    <a:noFill/>
                  </a:rPr>
                  <a:t> </a:t>
                </a:r>
              </a:p>
            </p:txBody>
          </p:sp>
        </mc:Fallback>
      </mc:AlternateContent>
      <p:cxnSp>
        <p:nvCxnSpPr>
          <p:cNvPr id="49" name="Conector: angular 48">
            <a:extLst>
              <a:ext uri="{FF2B5EF4-FFF2-40B4-BE49-F238E27FC236}">
                <a16:creationId xmlns:a16="http://schemas.microsoft.com/office/drawing/2014/main" id="{8D03F14B-1DC6-4B5F-A4E7-F310E06F5EFD}"/>
              </a:ext>
            </a:extLst>
          </p:cNvPr>
          <p:cNvCxnSpPr>
            <a:cxnSpLocks/>
            <a:endCxn id="47" idx="1"/>
          </p:cNvCxnSpPr>
          <p:nvPr/>
        </p:nvCxnSpPr>
        <p:spPr>
          <a:xfrm rot="16200000" flipH="1">
            <a:off x="3672087" y="3341692"/>
            <a:ext cx="679168" cy="33677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ector recto de flecha 49">
            <a:extLst>
              <a:ext uri="{FF2B5EF4-FFF2-40B4-BE49-F238E27FC236}">
                <a16:creationId xmlns:a16="http://schemas.microsoft.com/office/drawing/2014/main" id="{A26FE083-2383-4282-92D4-B67CDBF3B306}"/>
              </a:ext>
            </a:extLst>
          </p:cNvPr>
          <p:cNvCxnSpPr>
            <a:cxnSpLocks/>
          </p:cNvCxnSpPr>
          <p:nvPr/>
        </p:nvCxnSpPr>
        <p:spPr>
          <a:xfrm>
            <a:off x="4542405" y="3860669"/>
            <a:ext cx="4576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ángulo 50">
            <a:extLst>
              <a:ext uri="{FF2B5EF4-FFF2-40B4-BE49-F238E27FC236}">
                <a16:creationId xmlns:a16="http://schemas.microsoft.com/office/drawing/2014/main" id="{D60AFA55-D702-42D1-81E3-2419E43DA4B4}"/>
              </a:ext>
            </a:extLst>
          </p:cNvPr>
          <p:cNvSpPr/>
          <p:nvPr/>
        </p:nvSpPr>
        <p:spPr>
          <a:xfrm>
            <a:off x="130512" y="2144208"/>
            <a:ext cx="5228336" cy="2640516"/>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Rectángulo 51">
                <a:extLst>
                  <a:ext uri="{FF2B5EF4-FFF2-40B4-BE49-F238E27FC236}">
                    <a16:creationId xmlns:a16="http://schemas.microsoft.com/office/drawing/2014/main" id="{ABC97CDB-63DD-46AC-8E35-8BA5C01378B9}"/>
                  </a:ext>
                </a:extLst>
              </p:cNvPr>
              <p:cNvSpPr/>
              <p:nvPr/>
            </p:nvSpPr>
            <p:spPr>
              <a:xfrm>
                <a:off x="4666465" y="2691288"/>
                <a:ext cx="512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s-ES" b="0" i="1" smtClean="0">
                              <a:latin typeface="Cambria Math" panose="02040503050406030204" pitchFamily="18" charset="0"/>
                              <a:ea typeface="Cambria Math" panose="02040503050406030204" pitchFamily="18" charset="0"/>
                            </a:rPr>
                            <m:t>𝑒</m:t>
                          </m:r>
                        </m:sub>
                      </m:sSub>
                    </m:oMath>
                  </m:oMathPara>
                </a14:m>
                <a:endParaRPr lang="en-US" dirty="0"/>
              </a:p>
            </p:txBody>
          </p:sp>
        </mc:Choice>
        <mc:Fallback xmlns="">
          <p:sp>
            <p:nvSpPr>
              <p:cNvPr id="52" name="Rectángulo 51">
                <a:extLst>
                  <a:ext uri="{FF2B5EF4-FFF2-40B4-BE49-F238E27FC236}">
                    <a16:creationId xmlns:a16="http://schemas.microsoft.com/office/drawing/2014/main" id="{ABC97CDB-63DD-46AC-8E35-8BA5C01378B9}"/>
                  </a:ext>
                </a:extLst>
              </p:cNvPr>
              <p:cNvSpPr>
                <a:spLocks noRot="1" noChangeAspect="1" noMove="1" noResize="1" noEditPoints="1" noAdjustHandles="1" noChangeArrowheads="1" noChangeShapeType="1" noTextEdit="1"/>
              </p:cNvSpPr>
              <p:nvPr/>
            </p:nvSpPr>
            <p:spPr>
              <a:xfrm>
                <a:off x="4666465" y="2691288"/>
                <a:ext cx="512448"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ángulo 52">
                <a:extLst>
                  <a:ext uri="{FF2B5EF4-FFF2-40B4-BE49-F238E27FC236}">
                    <a16:creationId xmlns:a16="http://schemas.microsoft.com/office/drawing/2014/main" id="{7EA65519-A453-4758-995F-FC0D801D1D89}"/>
                  </a:ext>
                </a:extLst>
              </p:cNvPr>
              <p:cNvSpPr/>
              <p:nvPr/>
            </p:nvSpPr>
            <p:spPr>
              <a:xfrm>
                <a:off x="4666993" y="3434613"/>
                <a:ext cx="4710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s-ES" b="0" i="1" smtClean="0">
                              <a:latin typeface="Cambria Math" panose="02040503050406030204" pitchFamily="18" charset="0"/>
                              <a:ea typeface="Cambria Math" panose="02040503050406030204" pitchFamily="18" charset="0"/>
                            </a:rPr>
                            <m:t>𝑒</m:t>
                          </m:r>
                        </m:sub>
                      </m:sSub>
                    </m:oMath>
                  </m:oMathPara>
                </a14:m>
                <a:endParaRPr lang="en-US" dirty="0"/>
              </a:p>
            </p:txBody>
          </p:sp>
        </mc:Choice>
        <mc:Fallback xmlns="">
          <p:sp>
            <p:nvSpPr>
              <p:cNvPr id="53" name="Rectángulo 52">
                <a:extLst>
                  <a:ext uri="{FF2B5EF4-FFF2-40B4-BE49-F238E27FC236}">
                    <a16:creationId xmlns:a16="http://schemas.microsoft.com/office/drawing/2014/main" id="{7EA65519-A453-4758-995F-FC0D801D1D89}"/>
                  </a:ext>
                </a:extLst>
              </p:cNvPr>
              <p:cNvSpPr>
                <a:spLocks noRot="1" noChangeAspect="1" noMove="1" noResize="1" noEditPoints="1" noAdjustHandles="1" noChangeArrowheads="1" noChangeShapeType="1" noTextEdit="1"/>
              </p:cNvSpPr>
              <p:nvPr/>
            </p:nvSpPr>
            <p:spPr>
              <a:xfrm>
                <a:off x="4666993" y="3434613"/>
                <a:ext cx="471090"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Rectángulo 53">
                <a:extLst>
                  <a:ext uri="{FF2B5EF4-FFF2-40B4-BE49-F238E27FC236}">
                    <a16:creationId xmlns:a16="http://schemas.microsoft.com/office/drawing/2014/main" id="{9D3505B4-6698-426B-9B94-ACCBB75EF1F0}"/>
                  </a:ext>
                </a:extLst>
              </p:cNvPr>
              <p:cNvSpPr/>
              <p:nvPr/>
            </p:nvSpPr>
            <p:spPr>
              <a:xfrm>
                <a:off x="220420" y="5183266"/>
                <a:ext cx="212218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𝜔</m:t>
                          </m:r>
                        </m:e>
                        <m:sub>
                          <m:r>
                            <a:rPr lang="es-ES" sz="2000" i="1">
                              <a:latin typeface="Cambria Math" panose="02040503050406030204" pitchFamily="18" charset="0"/>
                              <a:ea typeface="Cambria Math" panose="02040503050406030204" pitchFamily="18" charset="0"/>
                            </a:rPr>
                            <m:t>𝑒</m:t>
                          </m:r>
                        </m:sub>
                      </m:sSub>
                      <m:r>
                        <a:rPr lang="es-ES" sz="2000" b="0" i="1" smtClean="0">
                          <a:latin typeface="Cambria Math" panose="02040503050406030204" pitchFamily="18" charset="0"/>
                          <a:ea typeface="Cambria Math" panose="02040503050406030204" pitchFamily="18" charset="0"/>
                        </a:rPr>
                        <m:t>=</m:t>
                      </m:r>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𝜔</m:t>
                          </m:r>
                        </m:e>
                        <m:sub>
                          <m:r>
                            <a:rPr lang="es-ES" sz="2000" b="0" i="1" smtClean="0">
                              <a:latin typeface="Cambria Math" panose="02040503050406030204" pitchFamily="18" charset="0"/>
                              <a:ea typeface="Cambria Math" panose="02040503050406030204" pitchFamily="18" charset="0"/>
                            </a:rPr>
                            <m:t>𝑠𝑙</m:t>
                          </m:r>
                        </m:sub>
                      </m:sSub>
                      <m:r>
                        <a:rPr lang="es-ES" sz="2000" b="0" i="1" smtClean="0">
                          <a:latin typeface="Cambria Math" panose="02040503050406030204" pitchFamily="18" charset="0"/>
                          <a:ea typeface="Cambria Math" panose="02040503050406030204" pitchFamily="18" charset="0"/>
                        </a:rPr>
                        <m:t>+ </m:t>
                      </m:r>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𝜔</m:t>
                          </m:r>
                        </m:e>
                        <m:sub>
                          <m:r>
                            <a:rPr lang="es-ES" sz="2000" i="1">
                              <a:latin typeface="Cambria Math" panose="02040503050406030204" pitchFamily="18" charset="0"/>
                              <a:ea typeface="Cambria Math" panose="02040503050406030204" pitchFamily="18" charset="0"/>
                            </a:rPr>
                            <m:t>𝑟</m:t>
                          </m:r>
                        </m:sub>
                      </m:sSub>
                      <m:r>
                        <a:rPr lang="es-ES" sz="2000" b="0" i="1" smtClean="0">
                          <a:latin typeface="Cambria Math" panose="02040503050406030204" pitchFamily="18" charset="0"/>
                          <a:ea typeface="Cambria Math" panose="02040503050406030204" pitchFamily="18" charset="0"/>
                        </a:rPr>
                        <m:t>    </m:t>
                      </m:r>
                    </m:oMath>
                  </m:oMathPara>
                </a14:m>
                <a:endParaRPr lang="en-US" dirty="0"/>
              </a:p>
            </p:txBody>
          </p:sp>
        </mc:Choice>
        <mc:Fallback xmlns="">
          <p:sp>
            <p:nvSpPr>
              <p:cNvPr id="54" name="Rectángulo 53">
                <a:extLst>
                  <a:ext uri="{FF2B5EF4-FFF2-40B4-BE49-F238E27FC236}">
                    <a16:creationId xmlns:a16="http://schemas.microsoft.com/office/drawing/2014/main" id="{9D3505B4-6698-426B-9B94-ACCBB75EF1F0}"/>
                  </a:ext>
                </a:extLst>
              </p:cNvPr>
              <p:cNvSpPr>
                <a:spLocks noRot="1" noChangeAspect="1" noMove="1" noResize="1" noEditPoints="1" noAdjustHandles="1" noChangeArrowheads="1" noChangeShapeType="1" noTextEdit="1"/>
              </p:cNvSpPr>
              <p:nvPr/>
            </p:nvSpPr>
            <p:spPr>
              <a:xfrm>
                <a:off x="220420" y="5183266"/>
                <a:ext cx="2122184" cy="400110"/>
              </a:xfrm>
              <a:prstGeom prst="rect">
                <a:avLst/>
              </a:prstGeom>
              <a:blipFill>
                <a:blip r:embed="rId16"/>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Rectángulo 54">
                <a:extLst>
                  <a:ext uri="{FF2B5EF4-FFF2-40B4-BE49-F238E27FC236}">
                    <a16:creationId xmlns:a16="http://schemas.microsoft.com/office/drawing/2014/main" id="{EC53EA85-3BEB-4F41-9FAF-FC61B34124A7}"/>
                  </a:ext>
                </a:extLst>
              </p:cNvPr>
              <p:cNvSpPr/>
              <p:nvPr/>
            </p:nvSpPr>
            <p:spPr>
              <a:xfrm>
                <a:off x="3337551" y="3085396"/>
                <a:ext cx="369011"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rPr>
                        <m:t>+</m:t>
                      </m:r>
                    </m:oMath>
                  </m:oMathPara>
                </a14:m>
                <a:endParaRPr lang="en-US" sz="1400" dirty="0"/>
              </a:p>
            </p:txBody>
          </p:sp>
        </mc:Choice>
        <mc:Fallback xmlns="">
          <p:sp>
            <p:nvSpPr>
              <p:cNvPr id="55" name="Rectángulo 54">
                <a:extLst>
                  <a:ext uri="{FF2B5EF4-FFF2-40B4-BE49-F238E27FC236}">
                    <a16:creationId xmlns:a16="http://schemas.microsoft.com/office/drawing/2014/main" id="{EC53EA85-3BEB-4F41-9FAF-FC61B34124A7}"/>
                  </a:ext>
                </a:extLst>
              </p:cNvPr>
              <p:cNvSpPr>
                <a:spLocks noRot="1" noChangeAspect="1" noMove="1" noResize="1" noEditPoints="1" noAdjustHandles="1" noChangeArrowheads="1" noChangeShapeType="1" noTextEdit="1"/>
              </p:cNvSpPr>
              <p:nvPr/>
            </p:nvSpPr>
            <p:spPr>
              <a:xfrm>
                <a:off x="3337551" y="3085396"/>
                <a:ext cx="369011" cy="307777"/>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Rectángulo 55">
                <a:extLst>
                  <a:ext uri="{FF2B5EF4-FFF2-40B4-BE49-F238E27FC236}">
                    <a16:creationId xmlns:a16="http://schemas.microsoft.com/office/drawing/2014/main" id="{1F88F817-F9AA-49EE-8DB5-A2F0B620F9B1}"/>
                  </a:ext>
                </a:extLst>
              </p:cNvPr>
              <p:cNvSpPr/>
              <p:nvPr/>
            </p:nvSpPr>
            <p:spPr>
              <a:xfrm>
                <a:off x="2767995" y="4992130"/>
                <a:ext cx="2527230" cy="8996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s-ES" sz="2000" i="1">
                              <a:latin typeface="Cambria Math" panose="02040503050406030204" pitchFamily="18" charset="0"/>
                              <a:ea typeface="Cambria Math" panose="02040503050406030204" pitchFamily="18" charset="0"/>
                            </a:rPr>
                            <m:t>𝑒</m:t>
                          </m:r>
                        </m:sub>
                      </m:sSub>
                      <m:r>
                        <a:rPr lang="es-ES" sz="2000" i="1" smtClean="0">
                          <a:latin typeface="Cambria Math" panose="02040503050406030204" pitchFamily="18" charset="0"/>
                          <a:ea typeface="Cambria Math" panose="02040503050406030204" pitchFamily="18" charset="0"/>
                        </a:rPr>
                        <m:t>=</m:t>
                      </m:r>
                      <m:nary>
                        <m:naryPr>
                          <m:limLoc m:val="undOvr"/>
                          <m:subHide m:val="on"/>
                          <m:supHide m:val="on"/>
                          <m:ctrlPr>
                            <a:rPr lang="es-ES" sz="2000" i="1" smtClean="0">
                              <a:latin typeface="Cambria Math" panose="02040503050406030204" pitchFamily="18" charset="0"/>
                              <a:ea typeface="Cambria Math" panose="02040503050406030204" pitchFamily="18" charset="0"/>
                            </a:rPr>
                          </m:ctrlPr>
                        </m:naryPr>
                        <m:sub/>
                        <m:sup/>
                        <m:e>
                          <m:d>
                            <m:dPr>
                              <m:ctrlPr>
                                <a:rPr lang="es-ES" sz="2000" b="0" i="1" smtClean="0">
                                  <a:latin typeface="Cambria Math" panose="02040503050406030204" pitchFamily="18" charset="0"/>
                                  <a:ea typeface="Cambria Math" panose="02040503050406030204" pitchFamily="18" charset="0"/>
                                </a:rPr>
                              </m:ctrlPr>
                            </m:dPr>
                            <m:e>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𝜔</m:t>
                                  </m:r>
                                </m:e>
                                <m:sub>
                                  <m:r>
                                    <a:rPr lang="es-ES" sz="2000" i="1">
                                      <a:latin typeface="Cambria Math" panose="02040503050406030204" pitchFamily="18" charset="0"/>
                                      <a:ea typeface="Cambria Math" panose="02040503050406030204" pitchFamily="18" charset="0"/>
                                    </a:rPr>
                                    <m:t>𝑠𝑙</m:t>
                                  </m:r>
                                </m:sub>
                              </m:sSub>
                              <m:r>
                                <a:rPr lang="es-ES" sz="2000" i="1">
                                  <a:latin typeface="Cambria Math" panose="02040503050406030204" pitchFamily="18" charset="0"/>
                                  <a:ea typeface="Cambria Math" panose="02040503050406030204" pitchFamily="18" charset="0"/>
                                </a:rPr>
                                <m:t>+ </m:t>
                              </m:r>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𝜔</m:t>
                                  </m:r>
                                </m:e>
                                <m:sub>
                                  <m:r>
                                    <a:rPr lang="es-ES" sz="2000" i="1">
                                      <a:latin typeface="Cambria Math" panose="02040503050406030204" pitchFamily="18" charset="0"/>
                                      <a:ea typeface="Cambria Math" panose="02040503050406030204" pitchFamily="18" charset="0"/>
                                    </a:rPr>
                                    <m:t>𝑟</m:t>
                                  </m:r>
                                </m:sub>
                              </m:sSub>
                            </m:e>
                          </m:d>
                          <m:r>
                            <a:rPr lang="es-ES" sz="2000" b="0" i="1" smtClean="0">
                              <a:latin typeface="Cambria Math" panose="02040503050406030204" pitchFamily="18" charset="0"/>
                              <a:ea typeface="Cambria Math" panose="02040503050406030204" pitchFamily="18" charset="0"/>
                            </a:rPr>
                            <m:t>𝑑𝑡</m:t>
                          </m:r>
                        </m:e>
                      </m:nary>
                    </m:oMath>
                  </m:oMathPara>
                </a14:m>
                <a:endParaRPr lang="en-US" dirty="0"/>
              </a:p>
            </p:txBody>
          </p:sp>
        </mc:Choice>
        <mc:Fallback xmlns="">
          <p:sp>
            <p:nvSpPr>
              <p:cNvPr id="56" name="Rectángulo 55">
                <a:extLst>
                  <a:ext uri="{FF2B5EF4-FFF2-40B4-BE49-F238E27FC236}">
                    <a16:creationId xmlns:a16="http://schemas.microsoft.com/office/drawing/2014/main" id="{1F88F817-F9AA-49EE-8DB5-A2F0B620F9B1}"/>
                  </a:ext>
                </a:extLst>
              </p:cNvPr>
              <p:cNvSpPr>
                <a:spLocks noRot="1" noChangeAspect="1" noMove="1" noResize="1" noEditPoints="1" noAdjustHandles="1" noChangeArrowheads="1" noChangeShapeType="1" noTextEdit="1"/>
              </p:cNvSpPr>
              <p:nvPr/>
            </p:nvSpPr>
            <p:spPr>
              <a:xfrm>
                <a:off x="2767995" y="4992130"/>
                <a:ext cx="2527230" cy="899670"/>
              </a:xfrm>
              <a:prstGeom prst="rect">
                <a:avLst/>
              </a:prstGeom>
              <a:blipFill>
                <a:blip r:embed="rId18"/>
                <a:stretch>
                  <a:fillRect/>
                </a:stretch>
              </a:blipFill>
            </p:spPr>
            <p:txBody>
              <a:bodyPr/>
              <a:lstStyle/>
              <a:p>
                <a:r>
                  <a:rPr lang="en-US">
                    <a:noFill/>
                  </a:rPr>
                  <a:t> </a:t>
                </a:r>
              </a:p>
            </p:txBody>
          </p:sp>
        </mc:Fallback>
      </mc:AlternateContent>
      <p:cxnSp>
        <p:nvCxnSpPr>
          <p:cNvPr id="57" name="Conector recto de flecha 56">
            <a:extLst>
              <a:ext uri="{FF2B5EF4-FFF2-40B4-BE49-F238E27FC236}">
                <a16:creationId xmlns:a16="http://schemas.microsoft.com/office/drawing/2014/main" id="{F832CB67-E5A2-48F0-AA9F-1FAC4634F24D}"/>
              </a:ext>
            </a:extLst>
          </p:cNvPr>
          <p:cNvCxnSpPr/>
          <p:nvPr/>
        </p:nvCxnSpPr>
        <p:spPr>
          <a:xfrm>
            <a:off x="2219094" y="5401569"/>
            <a:ext cx="4166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ectángulo 57">
            <a:extLst>
              <a:ext uri="{FF2B5EF4-FFF2-40B4-BE49-F238E27FC236}">
                <a16:creationId xmlns:a16="http://schemas.microsoft.com/office/drawing/2014/main" id="{D8A10942-F871-4275-A387-8649B66AEB8D}"/>
              </a:ext>
            </a:extLst>
          </p:cNvPr>
          <p:cNvSpPr/>
          <p:nvPr/>
        </p:nvSpPr>
        <p:spPr>
          <a:xfrm>
            <a:off x="2791228" y="4952557"/>
            <a:ext cx="2449446" cy="90518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Conector recto de flecha 58">
            <a:extLst>
              <a:ext uri="{FF2B5EF4-FFF2-40B4-BE49-F238E27FC236}">
                <a16:creationId xmlns:a16="http://schemas.microsoft.com/office/drawing/2014/main" id="{3D4909A5-0E84-4E5B-8BF3-1219A8FA57E1}"/>
              </a:ext>
            </a:extLst>
          </p:cNvPr>
          <p:cNvCxnSpPr>
            <a:cxnSpLocks/>
          </p:cNvCxnSpPr>
          <p:nvPr/>
        </p:nvCxnSpPr>
        <p:spPr>
          <a:xfrm flipH="1" flipV="1">
            <a:off x="5414799" y="4016504"/>
            <a:ext cx="2379903" cy="7394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96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21</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9056498" cy="1474385"/>
          </a:xfrm>
        </p:spPr>
        <p:txBody>
          <a:bodyPr/>
          <a:lstStyle/>
          <a:p>
            <a:r>
              <a:rPr lang="es-ES" dirty="0"/>
              <a:t>Rotor flux oriented control</a:t>
            </a:r>
            <a:endParaRPr lang="en-US" dirty="0"/>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59</a:t>
            </a:r>
          </a:p>
        </p:txBody>
      </p:sp>
      <p:sp>
        <p:nvSpPr>
          <p:cNvPr id="18" name="Pladsholder til slidenummer 1">
            <a:extLst>
              <a:ext uri="{FF2B5EF4-FFF2-40B4-BE49-F238E27FC236}">
                <a16:creationId xmlns:a16="http://schemas.microsoft.com/office/drawing/2014/main" id="{9AA54E39-9F0C-452E-AC8C-600705D75DD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s-ES" sz="1400" dirty="0"/>
              <a:t>E</a:t>
            </a:r>
            <a:r>
              <a:rPr lang="en-US" sz="1400" dirty="0" err="1"/>
              <a:t>stefanía</a:t>
            </a:r>
            <a:endParaRPr lang="en-US" dirty="0"/>
          </a:p>
        </p:txBody>
      </p:sp>
      <p:pic>
        <p:nvPicPr>
          <p:cNvPr id="10" name="Imagen 9">
            <a:extLst>
              <a:ext uri="{FF2B5EF4-FFF2-40B4-BE49-F238E27FC236}">
                <a16:creationId xmlns:a16="http://schemas.microsoft.com/office/drawing/2014/main" id="{F269F085-7480-416D-9EEA-2F2C10A12F69}"/>
              </a:ext>
            </a:extLst>
          </p:cNvPr>
          <p:cNvPicPr>
            <a:picLocks noChangeAspect="1"/>
          </p:cNvPicPr>
          <p:nvPr/>
        </p:nvPicPr>
        <p:blipFill>
          <a:blip r:embed="rId3"/>
          <a:stretch>
            <a:fillRect/>
          </a:stretch>
        </p:blipFill>
        <p:spPr>
          <a:xfrm>
            <a:off x="5517390" y="1979219"/>
            <a:ext cx="6658173" cy="3618077"/>
          </a:xfrm>
          <a:prstGeom prst="rect">
            <a:avLst/>
          </a:prstGeom>
        </p:spPr>
      </p:pic>
      <mc:AlternateContent xmlns:mc="http://schemas.openxmlformats.org/markup-compatibility/2006" xmlns:a14="http://schemas.microsoft.com/office/drawing/2010/main">
        <mc:Choice Requires="a14">
          <p:sp>
            <p:nvSpPr>
              <p:cNvPr id="60" name="Tekstfelt 4">
                <a:extLst>
                  <a:ext uri="{FF2B5EF4-FFF2-40B4-BE49-F238E27FC236}">
                    <a16:creationId xmlns:a16="http://schemas.microsoft.com/office/drawing/2014/main" id="{2BE6F28A-00D3-41F6-8DFC-55E023CE9106}"/>
                  </a:ext>
                </a:extLst>
              </p:cNvPr>
              <p:cNvSpPr txBox="1"/>
              <p:nvPr/>
            </p:nvSpPr>
            <p:spPr>
              <a:xfrm>
                <a:off x="402317" y="1107482"/>
                <a:ext cx="9811749" cy="3800784"/>
              </a:xfrm>
              <a:prstGeom prst="rect">
                <a:avLst/>
              </a:prstGeom>
              <a:noFill/>
            </p:spPr>
            <p:txBody>
              <a:bodyPr wrap="square" rtlCol="0">
                <a:spAutoFit/>
              </a:bodyPr>
              <a:lstStyle/>
              <a:p>
                <a:pPr marL="285750" indent="-285750">
                  <a:buFont typeface="Wingdings" panose="05000000000000000000" pitchFamily="2" charset="2"/>
                  <a:buChar char="Ø"/>
                </a:pPr>
                <a:endParaRPr lang="en-GB" sz="1600" spc="300" dirty="0"/>
              </a:p>
              <a:p>
                <a:pPr marL="285750" indent="-285750">
                  <a:buFont typeface="Wingdings" panose="05000000000000000000" pitchFamily="2" charset="2"/>
                  <a:buChar char="v"/>
                </a:pPr>
                <a:r>
                  <a:rPr lang="en-GB" b="1" spc="300" dirty="0"/>
                  <a:t> </a:t>
                </a:r>
                <a:r>
                  <a:rPr lang="en-GB" sz="2000" b="1" spc="300" dirty="0"/>
                  <a:t>Determination of </a:t>
                </a:r>
                <a14:m>
                  <m:oMath xmlns:m="http://schemas.openxmlformats.org/officeDocument/2006/math">
                    <m:sSub>
                      <m:sSubPr>
                        <m:ctrlPr>
                          <a:rPr lang="en-GB" sz="2000" b="1" i="1" spc="300" smtClean="0">
                            <a:latin typeface="Cambria Math" panose="02040503050406030204" pitchFamily="18" charset="0"/>
                          </a:rPr>
                        </m:ctrlPr>
                      </m:sSubPr>
                      <m:e>
                        <m:r>
                          <a:rPr lang="es-ES" sz="2000" b="1" i="1" spc="300" smtClean="0">
                            <a:latin typeface="Cambria Math" panose="02040503050406030204" pitchFamily="18" charset="0"/>
                          </a:rPr>
                          <m:t>𝒊</m:t>
                        </m:r>
                      </m:e>
                      <m:sub>
                        <m:r>
                          <a:rPr lang="es-ES" sz="2000" b="1" i="1" spc="300" smtClean="0">
                            <a:latin typeface="Cambria Math" panose="02040503050406030204" pitchFamily="18" charset="0"/>
                            <a:ea typeface="Cambria Math" panose="02040503050406030204" pitchFamily="18" charset="0"/>
                          </a:rPr>
                          <m:t>𝒅𝒔</m:t>
                        </m:r>
                        <m:r>
                          <a:rPr lang="es-ES" sz="2000" b="1" i="1" spc="300" smtClean="0">
                            <a:latin typeface="Cambria Math" panose="02040503050406030204" pitchFamily="18" charset="0"/>
                          </a:rPr>
                          <m:t>,</m:t>
                        </m:r>
                        <m:r>
                          <a:rPr lang="es-ES" sz="2000" b="1" i="1" spc="300" smtClean="0">
                            <a:latin typeface="Cambria Math" panose="02040503050406030204" pitchFamily="18" charset="0"/>
                          </a:rPr>
                          <m:t>𝒓𝒆𝒇</m:t>
                        </m:r>
                      </m:sub>
                    </m:sSub>
                  </m:oMath>
                </a14:m>
                <a:endParaRPr lang="en-GB" sz="2000" b="1" spc="300" dirty="0"/>
              </a:p>
              <a:p>
                <a:endParaRPr lang="en-GB" sz="2800" spc="300" dirty="0"/>
              </a:p>
              <a:p>
                <a:pPr marL="285750" indent="-285750" rtl="0">
                  <a:buFont typeface="Wingdings" panose="05000000000000000000" pitchFamily="2" charset="2"/>
                  <a:buChar char="Ø"/>
                </a:pPr>
                <a:r>
                  <a:rPr lang="en-GB" sz="2000" spc="300" dirty="0"/>
                  <a:t>IM rated parameters:</a:t>
                </a:r>
              </a:p>
              <a:p>
                <a:pPr marL="285750" indent="-285750" rtl="0">
                  <a:buFont typeface="Wingdings" panose="05000000000000000000" pitchFamily="2" charset="2"/>
                  <a:buChar char="Ø"/>
                </a:pPr>
                <a:endParaRPr lang="en-GB" sz="1600" spc="300" dirty="0"/>
              </a:p>
              <a:p>
                <a:pPr rtl="0"/>
                <a:r>
                  <a:rPr lang="en-GB" sz="1600" spc="300" dirty="0"/>
                  <a:t>	</a:t>
                </a:r>
                <a14:m>
                  <m:oMath xmlns:m="http://schemas.openxmlformats.org/officeDocument/2006/math">
                    <m:sSub>
                      <m:sSubPr>
                        <m:ctrlPr>
                          <a:rPr lang="en-GB" sz="2000" i="1" spc="300" smtClean="0">
                            <a:latin typeface="Cambria Math" panose="02040503050406030204" pitchFamily="18" charset="0"/>
                          </a:rPr>
                        </m:ctrlPr>
                      </m:sSubPr>
                      <m:e>
                        <m:r>
                          <a:rPr lang="es-ES" sz="2000" b="0" i="1" spc="300" smtClean="0">
                            <a:latin typeface="Cambria Math" panose="02040503050406030204" pitchFamily="18" charset="0"/>
                          </a:rPr>
                          <m:t>𝐼</m:t>
                        </m:r>
                      </m:e>
                      <m:sub>
                        <m:r>
                          <a:rPr lang="es-ES" sz="2000" b="0" i="1" spc="300" smtClean="0">
                            <a:latin typeface="Cambria Math" panose="02040503050406030204" pitchFamily="18" charset="0"/>
                          </a:rPr>
                          <m:t>𝑝h</m:t>
                        </m:r>
                        <m:r>
                          <a:rPr lang="es-ES" sz="2000" b="0" i="1" spc="300" smtClean="0">
                            <a:latin typeface="Cambria Math" panose="02040503050406030204" pitchFamily="18" charset="0"/>
                          </a:rPr>
                          <m:t>,</m:t>
                        </m:r>
                        <m:r>
                          <a:rPr lang="es-ES" sz="2000" b="0" i="1" spc="300" smtClean="0">
                            <a:latin typeface="Cambria Math" panose="02040503050406030204" pitchFamily="18" charset="0"/>
                          </a:rPr>
                          <m:t>𝑟𝑎𝑡𝑒𝑑</m:t>
                        </m:r>
                        <m:r>
                          <a:rPr lang="es-ES" sz="2000" b="0" i="1" spc="300" smtClean="0">
                            <a:latin typeface="Cambria Math" panose="02040503050406030204" pitchFamily="18" charset="0"/>
                          </a:rPr>
                          <m:t> = </m:t>
                        </m:r>
                      </m:sub>
                    </m:sSub>
                    <m:r>
                      <a:rPr lang="es-ES" sz="2000" b="0" i="1" spc="300" smtClean="0">
                        <a:latin typeface="Cambria Math" panose="02040503050406030204" pitchFamily="18" charset="0"/>
                      </a:rPr>
                      <m:t>189 </m:t>
                    </m:r>
                    <m:r>
                      <a:rPr lang="es-ES" sz="2000" b="0" i="1" spc="300" smtClean="0">
                        <a:latin typeface="Cambria Math" panose="02040503050406030204" pitchFamily="18" charset="0"/>
                      </a:rPr>
                      <m:t>𝐴</m:t>
                    </m:r>
                  </m:oMath>
                </a14:m>
                <a:endParaRPr lang="es-ES" sz="2000" b="0" spc="300" dirty="0"/>
              </a:p>
              <a:p>
                <a:pPr rtl="0"/>
                <a:endParaRPr lang="es-ES" b="0" spc="300" dirty="0"/>
              </a:p>
              <a:p>
                <a:r>
                  <a:rPr lang="es-ES" b="0" i="1" spc="300" dirty="0">
                    <a:latin typeface="Cambria Math" panose="02040503050406030204" pitchFamily="18" charset="0"/>
                  </a:rPr>
                  <a:t>	</a:t>
                </a:r>
                <a14:m>
                  <m:oMath xmlns:m="http://schemas.openxmlformats.org/officeDocument/2006/math">
                    <m:sSub>
                      <m:sSubPr>
                        <m:ctrlPr>
                          <a:rPr lang="en-GB" sz="2000" i="1" spc="300">
                            <a:latin typeface="Cambria Math" panose="02040503050406030204" pitchFamily="18" charset="0"/>
                          </a:rPr>
                        </m:ctrlPr>
                      </m:sSubPr>
                      <m:e>
                        <m:r>
                          <a:rPr lang="es-ES" sz="2000" i="1" spc="300">
                            <a:latin typeface="Cambria Math" panose="02040503050406030204" pitchFamily="18" charset="0"/>
                          </a:rPr>
                          <m:t>𝑈</m:t>
                        </m:r>
                      </m:e>
                      <m:sub>
                        <m:r>
                          <a:rPr lang="es-ES" sz="2000" i="1" spc="300">
                            <a:latin typeface="Cambria Math" panose="02040503050406030204" pitchFamily="18" charset="0"/>
                          </a:rPr>
                          <m:t>𝑝h</m:t>
                        </m:r>
                        <m:r>
                          <a:rPr lang="es-ES" sz="2000" i="1" spc="300">
                            <a:latin typeface="Cambria Math" panose="02040503050406030204" pitchFamily="18" charset="0"/>
                          </a:rPr>
                          <m:t>,</m:t>
                        </m:r>
                        <m:r>
                          <a:rPr lang="es-ES" sz="2000" i="1" spc="300">
                            <a:latin typeface="Cambria Math" panose="02040503050406030204" pitchFamily="18" charset="0"/>
                          </a:rPr>
                          <m:t>𝑟𝑎𝑡𝑒𝑑</m:t>
                        </m:r>
                        <m:r>
                          <a:rPr lang="es-ES" sz="2000" i="1" spc="300">
                            <a:latin typeface="Cambria Math" panose="02040503050406030204" pitchFamily="18" charset="0"/>
                          </a:rPr>
                          <m:t> = </m:t>
                        </m:r>
                      </m:sub>
                    </m:sSub>
                    <m:f>
                      <m:fPr>
                        <m:ctrlPr>
                          <a:rPr lang="es-ES" sz="2000" i="1" spc="300">
                            <a:latin typeface="Cambria Math" panose="02040503050406030204" pitchFamily="18" charset="0"/>
                          </a:rPr>
                        </m:ctrlPr>
                      </m:fPr>
                      <m:num>
                        <m:r>
                          <a:rPr lang="es-ES" sz="2000" i="1" spc="300">
                            <a:latin typeface="Cambria Math" panose="02040503050406030204" pitchFamily="18" charset="0"/>
                          </a:rPr>
                          <m:t>24</m:t>
                        </m:r>
                      </m:num>
                      <m:den>
                        <m:rad>
                          <m:radPr>
                            <m:degHide m:val="on"/>
                            <m:ctrlPr>
                              <a:rPr lang="es-ES" sz="2000" i="1" spc="300">
                                <a:latin typeface="Cambria Math" panose="02040503050406030204" pitchFamily="18" charset="0"/>
                              </a:rPr>
                            </m:ctrlPr>
                          </m:radPr>
                          <m:deg/>
                          <m:e>
                            <m:r>
                              <a:rPr lang="es-ES" sz="2000" i="1" spc="300">
                                <a:latin typeface="Cambria Math" panose="02040503050406030204" pitchFamily="18" charset="0"/>
                              </a:rPr>
                              <m:t>3</m:t>
                            </m:r>
                          </m:e>
                        </m:rad>
                      </m:den>
                    </m:f>
                    <m:r>
                      <a:rPr lang="es-ES" sz="2000" i="1" spc="300">
                        <a:latin typeface="Cambria Math" panose="02040503050406030204" pitchFamily="18" charset="0"/>
                      </a:rPr>
                      <m:t> </m:t>
                    </m:r>
                    <m:r>
                      <a:rPr lang="es-ES" sz="2000" b="0" i="1" spc="300" smtClean="0">
                        <a:latin typeface="Cambria Math" panose="02040503050406030204" pitchFamily="18" charset="0"/>
                      </a:rPr>
                      <m:t>𝑉</m:t>
                    </m:r>
                  </m:oMath>
                </a14:m>
                <a:endParaRPr lang="en-GB" sz="2000" spc="300" dirty="0"/>
              </a:p>
              <a:p>
                <a:endParaRPr lang="en-GB" spc="300" dirty="0"/>
              </a:p>
              <a:p>
                <a:pPr marL="285750" indent="-285750">
                  <a:buFont typeface="Wingdings" panose="05000000000000000000" pitchFamily="2" charset="2"/>
                  <a:buChar char="Ø"/>
                </a:pPr>
                <a:r>
                  <a:rPr lang="en-GB" sz="2000" spc="300" dirty="0"/>
                  <a:t>From the IM equations:</a:t>
                </a:r>
              </a:p>
              <a:p>
                <a:pPr rtl="0"/>
                <a:endParaRPr lang="en-GB" sz="1600" spc="300" dirty="0"/>
              </a:p>
              <a:p>
                <a:pPr rtl="0"/>
                <a:endParaRPr lang="en-GB" sz="1600" spc="300" dirty="0"/>
              </a:p>
            </p:txBody>
          </p:sp>
        </mc:Choice>
        <mc:Fallback xmlns="">
          <p:sp>
            <p:nvSpPr>
              <p:cNvPr id="60" name="Tekstfelt 4">
                <a:extLst>
                  <a:ext uri="{FF2B5EF4-FFF2-40B4-BE49-F238E27FC236}">
                    <a16:creationId xmlns:a16="http://schemas.microsoft.com/office/drawing/2014/main" id="{2BE6F28A-00D3-41F6-8DFC-55E023CE9106}"/>
                  </a:ext>
                </a:extLst>
              </p:cNvPr>
              <p:cNvSpPr txBox="1">
                <a:spLocks noRot="1" noChangeAspect="1" noMove="1" noResize="1" noEditPoints="1" noAdjustHandles="1" noChangeArrowheads="1" noChangeShapeType="1" noTextEdit="1"/>
              </p:cNvSpPr>
              <p:nvPr/>
            </p:nvSpPr>
            <p:spPr>
              <a:xfrm>
                <a:off x="402317" y="1107482"/>
                <a:ext cx="9811749" cy="3800784"/>
              </a:xfrm>
              <a:prstGeom prst="rect">
                <a:avLst/>
              </a:prstGeom>
              <a:blipFill>
                <a:blip r:embed="rId4"/>
                <a:stretch>
                  <a:fillRect l="-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Rectángulo 60">
                <a:extLst>
                  <a:ext uri="{FF2B5EF4-FFF2-40B4-BE49-F238E27FC236}">
                    <a16:creationId xmlns:a16="http://schemas.microsoft.com/office/drawing/2014/main" id="{12B9FA47-986C-49A1-973C-6D7EA41A5C3F}"/>
                  </a:ext>
                </a:extLst>
              </p:cNvPr>
              <p:cNvSpPr/>
              <p:nvPr/>
            </p:nvSpPr>
            <p:spPr>
              <a:xfrm>
                <a:off x="1208220" y="4301272"/>
                <a:ext cx="3503267" cy="7204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acc>
                            <m:accPr>
                              <m:chr m:val="⃗"/>
                              <m:ctrlPr>
                                <a:rPr lang="es-ES" sz="2000" i="1">
                                  <a:latin typeface="Cambria Math" panose="02040503050406030204" pitchFamily="18" charset="0"/>
                                  <a:ea typeface="Cambria Math" panose="02040503050406030204" pitchFamily="18" charset="0"/>
                                </a:rPr>
                              </m:ctrlPr>
                            </m:accPr>
                            <m:e>
                              <m:r>
                                <a:rPr lang="es-ES" sz="2000" i="1">
                                  <a:latin typeface="Cambria Math" panose="02040503050406030204" pitchFamily="18" charset="0"/>
                                  <a:ea typeface="Cambria Math" panose="02040503050406030204" pitchFamily="18" charset="0"/>
                                </a:rPr>
                                <m:t>𝜆</m:t>
                              </m:r>
                            </m:e>
                          </m:acc>
                        </m:e>
                        <m:sub>
                          <m:r>
                            <a:rPr lang="es-ES" sz="2000" i="1">
                              <a:latin typeface="Cambria Math" panose="02040503050406030204" pitchFamily="18" charset="0"/>
                              <a:ea typeface="Cambria Math" panose="02040503050406030204" pitchFamily="18" charset="0"/>
                            </a:rPr>
                            <m:t>𝑑𝑞𝑟</m:t>
                          </m:r>
                        </m:sub>
                      </m:sSub>
                      <m:r>
                        <a:rPr lang="es-ES" sz="2000" i="1">
                          <a:latin typeface="Cambria Math" panose="02040503050406030204" pitchFamily="18" charset="0"/>
                        </a:rPr>
                        <m:t>= </m:t>
                      </m:r>
                      <m:f>
                        <m:fPr>
                          <m:ctrlPr>
                            <a:rPr lang="en-US" sz="2000" i="1" dirty="0">
                              <a:latin typeface="Cambria Math" panose="02040503050406030204" pitchFamily="18" charset="0"/>
                            </a:rPr>
                          </m:ctrlPr>
                        </m:fPr>
                        <m:num>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𝐿</m:t>
                              </m:r>
                            </m:e>
                            <m:sub>
                              <m:r>
                                <a:rPr lang="es-ES" sz="2000" b="0" i="1" smtClean="0">
                                  <a:latin typeface="Cambria Math" panose="02040503050406030204" pitchFamily="18" charset="0"/>
                                  <a:ea typeface="Cambria Math" panose="02040503050406030204" pitchFamily="18" charset="0"/>
                                </a:rPr>
                                <m:t>𝑟</m:t>
                              </m:r>
                            </m:sub>
                          </m:sSub>
                        </m:num>
                        <m:den>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𝐿</m:t>
                              </m:r>
                            </m:e>
                            <m:sub>
                              <m:r>
                                <a:rPr lang="es-ES" sz="2000" b="0" i="1" smtClean="0">
                                  <a:latin typeface="Cambria Math" panose="02040503050406030204" pitchFamily="18" charset="0"/>
                                  <a:ea typeface="Cambria Math" panose="02040503050406030204" pitchFamily="18" charset="0"/>
                                </a:rPr>
                                <m:t>𝑚</m:t>
                              </m:r>
                            </m:sub>
                          </m:sSub>
                        </m:den>
                      </m:f>
                      <m:r>
                        <a:rPr lang="es-ES" sz="2000" i="1">
                          <a:latin typeface="Cambria Math" panose="02040503050406030204" pitchFamily="18" charset="0"/>
                          <a:ea typeface="Cambria Math" panose="02040503050406030204" pitchFamily="18" charset="0"/>
                        </a:rPr>
                        <m:t>∙(</m:t>
                      </m:r>
                      <m:sSub>
                        <m:sSubPr>
                          <m:ctrlPr>
                            <a:rPr lang="es-ES" sz="2000" i="1">
                              <a:latin typeface="Cambria Math" panose="02040503050406030204" pitchFamily="18" charset="0"/>
                              <a:ea typeface="Cambria Math" panose="02040503050406030204" pitchFamily="18" charset="0"/>
                            </a:rPr>
                          </m:ctrlPr>
                        </m:sSubPr>
                        <m:e>
                          <m:acc>
                            <m:accPr>
                              <m:chr m:val="⃗"/>
                              <m:ctrlPr>
                                <a:rPr lang="es-ES" sz="2000" i="1">
                                  <a:latin typeface="Cambria Math" panose="02040503050406030204" pitchFamily="18" charset="0"/>
                                  <a:ea typeface="Cambria Math" panose="02040503050406030204" pitchFamily="18" charset="0"/>
                                </a:rPr>
                              </m:ctrlPr>
                            </m:accPr>
                            <m:e>
                              <m:r>
                                <a:rPr lang="es-ES" sz="2000" i="1">
                                  <a:latin typeface="Cambria Math" panose="02040503050406030204" pitchFamily="18" charset="0"/>
                                  <a:ea typeface="Cambria Math" panose="02040503050406030204" pitchFamily="18" charset="0"/>
                                </a:rPr>
                                <m:t>𝜆</m:t>
                              </m:r>
                            </m:e>
                          </m:acc>
                        </m:e>
                        <m:sub>
                          <m:r>
                            <a:rPr lang="es-ES" sz="2000" i="1">
                              <a:latin typeface="Cambria Math" panose="02040503050406030204" pitchFamily="18" charset="0"/>
                              <a:ea typeface="Cambria Math" panose="02040503050406030204" pitchFamily="18" charset="0"/>
                            </a:rPr>
                            <m:t>𝑑𝑞</m:t>
                          </m:r>
                          <m:r>
                            <a:rPr lang="es-ES" sz="2000" b="0" i="1" smtClean="0">
                              <a:latin typeface="Cambria Math" panose="02040503050406030204" pitchFamily="18" charset="0"/>
                              <a:ea typeface="Cambria Math" panose="02040503050406030204" pitchFamily="18" charset="0"/>
                            </a:rPr>
                            <m:t>𝑠</m:t>
                          </m:r>
                        </m:sub>
                      </m:sSub>
                      <m:r>
                        <a:rPr lang="es-ES" sz="2000" b="0" i="1" smtClean="0">
                          <a:latin typeface="Cambria Math" panose="02040503050406030204" pitchFamily="18" charset="0"/>
                          <a:ea typeface="Cambria Math" panose="02040503050406030204" pitchFamily="18" charset="0"/>
                        </a:rPr>
                        <m:t> − </m:t>
                      </m:r>
                      <m:r>
                        <a:rPr lang="es-ES" sz="2000" b="0" i="1" smtClean="0">
                          <a:latin typeface="Cambria Math" panose="02040503050406030204" pitchFamily="18" charset="0"/>
                          <a:ea typeface="Cambria Math" panose="02040503050406030204" pitchFamily="18" charset="0"/>
                        </a:rPr>
                        <m:t>𝜎</m:t>
                      </m:r>
                      <m:r>
                        <a:rPr lang="es-ES" sz="2000" i="1">
                          <a:latin typeface="Cambria Math" panose="02040503050406030204" pitchFamily="18" charset="0"/>
                          <a:ea typeface="Cambria Math" panose="02040503050406030204" pitchFamily="18" charset="0"/>
                        </a:rPr>
                        <m:t>∙</m:t>
                      </m:r>
                      <m:sSub>
                        <m:sSubPr>
                          <m:ctrlPr>
                            <a:rPr lang="es-ES" sz="2000" i="1">
                              <a:latin typeface="Cambria Math" panose="02040503050406030204" pitchFamily="18" charset="0"/>
                              <a:ea typeface="Cambria Math" panose="02040503050406030204" pitchFamily="18" charset="0"/>
                            </a:rPr>
                          </m:ctrlPr>
                        </m:sSubPr>
                        <m:e>
                          <m:acc>
                            <m:accPr>
                              <m:chr m:val="⃗"/>
                              <m:ctrlPr>
                                <a:rPr lang="es-ES" sz="2000" i="1">
                                  <a:latin typeface="Cambria Math" panose="02040503050406030204" pitchFamily="18" charset="0"/>
                                  <a:ea typeface="Cambria Math" panose="02040503050406030204" pitchFamily="18" charset="0"/>
                                </a:rPr>
                              </m:ctrlPr>
                            </m:accPr>
                            <m:e>
                              <m:r>
                                <a:rPr lang="es-ES" sz="2000" i="1">
                                  <a:latin typeface="Cambria Math" panose="02040503050406030204" pitchFamily="18" charset="0"/>
                                  <a:ea typeface="Cambria Math" panose="02040503050406030204" pitchFamily="18" charset="0"/>
                                </a:rPr>
                                <m:t>𝑖</m:t>
                              </m:r>
                            </m:e>
                          </m:acc>
                        </m:e>
                        <m:sub>
                          <m:r>
                            <a:rPr lang="es-ES" sz="2000" i="1">
                              <a:latin typeface="Cambria Math" panose="02040503050406030204" pitchFamily="18" charset="0"/>
                              <a:ea typeface="Cambria Math" panose="02040503050406030204" pitchFamily="18" charset="0"/>
                            </a:rPr>
                            <m:t>𝑑𝑞𝑠</m:t>
                          </m:r>
                        </m:sub>
                      </m:sSub>
                      <m:r>
                        <a:rPr lang="es-ES" sz="2000"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61" name="Rectángulo 60">
                <a:extLst>
                  <a:ext uri="{FF2B5EF4-FFF2-40B4-BE49-F238E27FC236}">
                    <a16:creationId xmlns:a16="http://schemas.microsoft.com/office/drawing/2014/main" id="{12B9FA47-986C-49A1-973C-6D7EA41A5C3F}"/>
                  </a:ext>
                </a:extLst>
              </p:cNvPr>
              <p:cNvSpPr>
                <a:spLocks noRot="1" noChangeAspect="1" noMove="1" noResize="1" noEditPoints="1" noAdjustHandles="1" noChangeArrowheads="1" noChangeShapeType="1" noTextEdit="1"/>
              </p:cNvSpPr>
              <p:nvPr/>
            </p:nvSpPr>
            <p:spPr>
              <a:xfrm>
                <a:off x="1208220" y="4301272"/>
                <a:ext cx="3503267" cy="7204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ángulo 61">
                <a:extLst>
                  <a:ext uri="{FF2B5EF4-FFF2-40B4-BE49-F238E27FC236}">
                    <a16:creationId xmlns:a16="http://schemas.microsoft.com/office/drawing/2014/main" id="{F5828935-B347-4133-B61F-0E8210C8AFC9}"/>
                  </a:ext>
                </a:extLst>
              </p:cNvPr>
              <p:cNvSpPr/>
              <p:nvPr/>
            </p:nvSpPr>
            <p:spPr>
              <a:xfrm>
                <a:off x="1905627" y="5001901"/>
                <a:ext cx="2341282" cy="4135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𝜆</m:t>
                          </m:r>
                        </m:e>
                        <m:sub>
                          <m:r>
                            <a:rPr lang="es-ES" sz="2000" i="1">
                              <a:latin typeface="Cambria Math" panose="02040503050406030204" pitchFamily="18" charset="0"/>
                              <a:ea typeface="Cambria Math" panose="02040503050406030204" pitchFamily="18" charset="0"/>
                            </a:rPr>
                            <m:t>𝑟</m:t>
                          </m:r>
                          <m:r>
                            <a:rPr lang="es-ES" sz="2000" b="0" i="1" smtClean="0">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𝑚𝑎𝑥</m:t>
                          </m:r>
                        </m:sub>
                      </m:sSub>
                      <m:r>
                        <a:rPr lang="es-ES" sz="2000">
                          <a:latin typeface="Cambria Math" panose="02040503050406030204" pitchFamily="18" charset="0"/>
                          <a:ea typeface="Cambria Math" panose="02040503050406030204" pitchFamily="18" charset="0"/>
                        </a:rPr>
                        <m:t>=</m:t>
                      </m:r>
                      <m:r>
                        <a:rPr lang="es-ES" sz="2000" b="0" i="0" smtClean="0">
                          <a:latin typeface="Cambria Math" panose="02040503050406030204" pitchFamily="18" charset="0"/>
                          <a:ea typeface="Cambria Math" panose="02040503050406030204" pitchFamily="18" charset="0"/>
                        </a:rPr>
                        <m:t>0.047 </m:t>
                      </m:r>
                      <m:r>
                        <m:rPr>
                          <m:sty m:val="p"/>
                        </m:rPr>
                        <a:rPr lang="es-ES" sz="2000" b="0" i="0" smtClean="0">
                          <a:latin typeface="Cambria Math" panose="02040503050406030204" pitchFamily="18" charset="0"/>
                          <a:ea typeface="Cambria Math" panose="02040503050406030204" pitchFamily="18" charset="0"/>
                        </a:rPr>
                        <m:t>Wb</m:t>
                      </m:r>
                    </m:oMath>
                  </m:oMathPara>
                </a14:m>
                <a:endParaRPr lang="en-US" dirty="0"/>
              </a:p>
            </p:txBody>
          </p:sp>
        </mc:Choice>
        <mc:Fallback xmlns="">
          <p:sp>
            <p:nvSpPr>
              <p:cNvPr id="62" name="Rectángulo 61">
                <a:extLst>
                  <a:ext uri="{FF2B5EF4-FFF2-40B4-BE49-F238E27FC236}">
                    <a16:creationId xmlns:a16="http://schemas.microsoft.com/office/drawing/2014/main" id="{F5828935-B347-4133-B61F-0E8210C8AFC9}"/>
                  </a:ext>
                </a:extLst>
              </p:cNvPr>
              <p:cNvSpPr>
                <a:spLocks noRot="1" noChangeAspect="1" noMove="1" noResize="1" noEditPoints="1" noAdjustHandles="1" noChangeArrowheads="1" noChangeShapeType="1" noTextEdit="1"/>
              </p:cNvSpPr>
              <p:nvPr/>
            </p:nvSpPr>
            <p:spPr>
              <a:xfrm>
                <a:off x="1905627" y="5001901"/>
                <a:ext cx="2341282" cy="41351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Rectángulo 62">
                <a:extLst>
                  <a:ext uri="{FF2B5EF4-FFF2-40B4-BE49-F238E27FC236}">
                    <a16:creationId xmlns:a16="http://schemas.microsoft.com/office/drawing/2014/main" id="{EEA38128-44E6-4E04-BF61-0B70E7A19CB8}"/>
                  </a:ext>
                </a:extLst>
              </p:cNvPr>
              <p:cNvSpPr/>
              <p:nvPr/>
            </p:nvSpPr>
            <p:spPr>
              <a:xfrm>
                <a:off x="393131" y="5229305"/>
                <a:ext cx="6096000" cy="701731"/>
              </a:xfrm>
              <a:prstGeom prst="rect">
                <a:avLst/>
              </a:prstGeom>
            </p:spPr>
            <p:txBody>
              <a:bodyPr>
                <a:spAutoFit/>
              </a:bodyPr>
              <a:lstStyle/>
              <a:p>
                <a:endParaRPr lang="en-GB" spc="300" dirty="0"/>
              </a:p>
              <a:p>
                <a:pPr marL="285750" indent="-285750">
                  <a:buFont typeface="Wingdings" panose="05000000000000000000" pitchFamily="2" charset="2"/>
                  <a:buChar char="Ø"/>
                </a:pPr>
                <a:r>
                  <a:rPr lang="en-GB" sz="2000" spc="300" dirty="0"/>
                  <a:t>Constant </a:t>
                </a:r>
                <a14:m>
                  <m:oMath xmlns:m="http://schemas.openxmlformats.org/officeDocument/2006/math">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 </m:t>
                        </m:r>
                        <m:r>
                          <a:rPr lang="es-ES" sz="2000" i="1">
                            <a:latin typeface="Cambria Math" panose="02040503050406030204" pitchFamily="18" charset="0"/>
                            <a:ea typeface="Cambria Math" panose="02040503050406030204" pitchFamily="18" charset="0"/>
                          </a:rPr>
                          <m:t>𝑖</m:t>
                        </m:r>
                      </m:e>
                      <m:sub>
                        <m:r>
                          <a:rPr lang="es-ES" sz="2000" i="1">
                            <a:latin typeface="Cambria Math" panose="02040503050406030204" pitchFamily="18" charset="0"/>
                            <a:ea typeface="Cambria Math" panose="02040503050406030204" pitchFamily="18" charset="0"/>
                          </a:rPr>
                          <m:t>𝑑𝑠</m:t>
                        </m:r>
                        <m:r>
                          <a:rPr lang="es-ES" sz="2000" i="1">
                            <a:latin typeface="Cambria Math" panose="02040503050406030204" pitchFamily="18" charset="0"/>
                            <a:ea typeface="Cambria Math" panose="02040503050406030204" pitchFamily="18" charset="0"/>
                          </a:rPr>
                          <m:t>,</m:t>
                        </m:r>
                        <m:r>
                          <a:rPr lang="es-ES" sz="2000" i="1">
                            <a:latin typeface="Cambria Math" panose="02040503050406030204" pitchFamily="18" charset="0"/>
                            <a:ea typeface="Cambria Math" panose="02040503050406030204" pitchFamily="18" charset="0"/>
                          </a:rPr>
                          <m:t>𝑟𝑒𝑓</m:t>
                        </m:r>
                      </m:sub>
                    </m:sSub>
                    <m:r>
                      <m:rPr>
                        <m:nor/>
                      </m:rPr>
                      <a:rPr lang="es-ES" sz="2000" b="0" i="0" smtClean="0">
                        <a:latin typeface="Cambria Math" panose="02040503050406030204" pitchFamily="18" charset="0"/>
                        <a:ea typeface="Cambria Math" panose="02040503050406030204" pitchFamily="18" charset="0"/>
                      </a:rPr>
                      <m:t>  </m:t>
                    </m:r>
                    <m:r>
                      <m:rPr>
                        <m:nor/>
                      </m:rPr>
                      <a:rPr lang="en-GB" sz="2000" spc="300" dirty="0"/>
                      <m:t>up</m:t>
                    </m:r>
                    <m:r>
                      <m:rPr>
                        <m:nor/>
                      </m:rPr>
                      <a:rPr lang="en-GB" sz="2000" spc="300" dirty="0"/>
                      <m:t> </m:t>
                    </m:r>
                    <m:r>
                      <m:rPr>
                        <m:nor/>
                      </m:rPr>
                      <a:rPr lang="en-GB" sz="2000" spc="300" dirty="0"/>
                      <m:t>to</m:t>
                    </m:r>
                    <m:r>
                      <m:rPr>
                        <m:nor/>
                      </m:rPr>
                      <a:rPr lang="en-GB" sz="2000" spc="300" dirty="0"/>
                      <m:t> </m:t>
                    </m:r>
                    <m:r>
                      <m:rPr>
                        <m:nor/>
                      </m:rPr>
                      <a:rPr lang="en-GB" sz="2000" spc="300" dirty="0"/>
                      <m:t>rated</m:t>
                    </m:r>
                    <m:r>
                      <m:rPr>
                        <m:nor/>
                      </m:rPr>
                      <a:rPr lang="en-GB" sz="2000" spc="300" dirty="0"/>
                      <m:t> </m:t>
                    </m:r>
                    <m:r>
                      <m:rPr>
                        <m:nor/>
                      </m:rPr>
                      <a:rPr lang="en-GB" sz="2000" spc="300" dirty="0"/>
                      <m:t>speed</m:t>
                    </m:r>
                  </m:oMath>
                </a14:m>
                <a:r>
                  <a:rPr lang="en-GB" sz="2000" spc="300" dirty="0"/>
                  <a:t>:</a:t>
                </a:r>
              </a:p>
            </p:txBody>
          </p:sp>
        </mc:Choice>
        <mc:Fallback xmlns="">
          <p:sp>
            <p:nvSpPr>
              <p:cNvPr id="63" name="Rectángulo 62">
                <a:extLst>
                  <a:ext uri="{FF2B5EF4-FFF2-40B4-BE49-F238E27FC236}">
                    <a16:creationId xmlns:a16="http://schemas.microsoft.com/office/drawing/2014/main" id="{EEA38128-44E6-4E04-BF61-0B70E7A19CB8}"/>
                  </a:ext>
                </a:extLst>
              </p:cNvPr>
              <p:cNvSpPr>
                <a:spLocks noRot="1" noChangeAspect="1" noMove="1" noResize="1" noEditPoints="1" noAdjustHandles="1" noChangeArrowheads="1" noChangeShapeType="1" noTextEdit="1"/>
              </p:cNvSpPr>
              <p:nvPr/>
            </p:nvSpPr>
            <p:spPr>
              <a:xfrm>
                <a:off x="393131" y="5229305"/>
                <a:ext cx="6096000" cy="701731"/>
              </a:xfrm>
              <a:prstGeom prst="rect">
                <a:avLst/>
              </a:prstGeom>
              <a:blipFill>
                <a:blip r:embed="rId7"/>
                <a:stretch>
                  <a:fillRect l="-900" b="-113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ectángulo 63">
                <a:extLst>
                  <a:ext uri="{FF2B5EF4-FFF2-40B4-BE49-F238E27FC236}">
                    <a16:creationId xmlns:a16="http://schemas.microsoft.com/office/drawing/2014/main" id="{83379E00-B0BE-4F6E-A66C-2F3B8331B110}"/>
                  </a:ext>
                </a:extLst>
              </p:cNvPr>
              <p:cNvSpPr/>
              <p:nvPr/>
            </p:nvSpPr>
            <p:spPr>
              <a:xfrm>
                <a:off x="1377561" y="5993335"/>
                <a:ext cx="3164584" cy="728726"/>
              </a:xfrm>
              <a:prstGeom prst="rect">
                <a:avLst/>
              </a:prstGeom>
              <a:ln w="28575">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 </m:t>
                          </m:r>
                          <m:r>
                            <a:rPr lang="es-ES" sz="2000" i="1">
                              <a:latin typeface="Cambria Math" panose="02040503050406030204" pitchFamily="18" charset="0"/>
                              <a:ea typeface="Cambria Math" panose="02040503050406030204" pitchFamily="18" charset="0"/>
                            </a:rPr>
                            <m:t>𝑖</m:t>
                          </m:r>
                        </m:e>
                        <m:sub>
                          <m:r>
                            <a:rPr lang="es-ES" sz="2000" i="1">
                              <a:latin typeface="Cambria Math" panose="02040503050406030204" pitchFamily="18" charset="0"/>
                              <a:ea typeface="Cambria Math" panose="02040503050406030204" pitchFamily="18" charset="0"/>
                            </a:rPr>
                            <m:t>𝑑𝑠</m:t>
                          </m:r>
                          <m:r>
                            <a:rPr lang="es-ES" sz="2000" b="0" i="1" smtClean="0">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𝑟𝑒𝑓</m:t>
                          </m:r>
                        </m:sub>
                      </m:sSub>
                      <m:r>
                        <a:rPr lang="es-ES" sz="2000" b="0" i="1" smtClean="0">
                          <a:latin typeface="Cambria Math" panose="02040503050406030204" pitchFamily="18" charset="0"/>
                          <a:ea typeface="Cambria Math" panose="02040503050406030204" pitchFamily="18" charset="0"/>
                        </a:rPr>
                        <m:t>= </m:t>
                      </m:r>
                      <m:f>
                        <m:fPr>
                          <m:ctrlPr>
                            <a:rPr lang="es-ES" sz="2000" b="0" i="1" smtClean="0">
                              <a:latin typeface="Cambria Math" panose="02040503050406030204" pitchFamily="18" charset="0"/>
                              <a:ea typeface="Cambria Math" panose="02040503050406030204" pitchFamily="18" charset="0"/>
                            </a:rPr>
                          </m:ctrlPr>
                        </m:fPr>
                        <m:num>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𝜆</m:t>
                              </m:r>
                            </m:e>
                            <m:sub>
                              <m:r>
                                <a:rPr lang="es-ES" sz="2000" i="1">
                                  <a:latin typeface="Cambria Math" panose="02040503050406030204" pitchFamily="18" charset="0"/>
                                  <a:ea typeface="Cambria Math" panose="02040503050406030204" pitchFamily="18" charset="0"/>
                                </a:rPr>
                                <m:t>𝑟</m:t>
                              </m:r>
                              <m:r>
                                <a:rPr lang="es-ES" sz="2000" i="1">
                                  <a:latin typeface="Cambria Math" panose="02040503050406030204" pitchFamily="18" charset="0"/>
                                  <a:ea typeface="Cambria Math" panose="02040503050406030204" pitchFamily="18" charset="0"/>
                                </a:rPr>
                                <m:t>,</m:t>
                              </m:r>
                              <m:r>
                                <a:rPr lang="es-ES" sz="2000" i="1">
                                  <a:latin typeface="Cambria Math" panose="02040503050406030204" pitchFamily="18" charset="0"/>
                                  <a:ea typeface="Cambria Math" panose="02040503050406030204" pitchFamily="18" charset="0"/>
                                </a:rPr>
                                <m:t>𝑚𝑎𝑥</m:t>
                              </m:r>
                            </m:sub>
                          </m:sSub>
                        </m:num>
                        <m:den>
                          <m:sSub>
                            <m:sSubPr>
                              <m:ctrlPr>
                                <a:rPr lang="es-ES" sz="2000" i="1">
                                  <a:latin typeface="Cambria Math" panose="02040503050406030204" pitchFamily="18" charset="0"/>
                                </a:rPr>
                              </m:ctrlPr>
                            </m:sSubPr>
                            <m:e>
                              <m:r>
                                <a:rPr lang="es-ES" sz="2000" i="1">
                                  <a:latin typeface="Cambria Math" panose="02040503050406030204" pitchFamily="18" charset="0"/>
                                </a:rPr>
                                <m:t>  </m:t>
                              </m:r>
                              <m:r>
                                <a:rPr lang="es-ES" sz="2000" i="1">
                                  <a:latin typeface="Cambria Math" panose="02040503050406030204" pitchFamily="18" charset="0"/>
                                </a:rPr>
                                <m:t>𝐿</m:t>
                              </m:r>
                            </m:e>
                            <m:sub>
                              <m:r>
                                <a:rPr lang="es-ES" sz="2000" i="1">
                                  <a:latin typeface="Cambria Math" panose="02040503050406030204" pitchFamily="18" charset="0"/>
                                </a:rPr>
                                <m:t>𝑚</m:t>
                              </m:r>
                            </m:sub>
                          </m:sSub>
                        </m:den>
                      </m:f>
                      <m:r>
                        <a:rPr lang="es-ES" sz="2000" b="0" i="0" smtClean="0">
                          <a:latin typeface="Cambria Math" panose="02040503050406030204" pitchFamily="18" charset="0"/>
                          <a:ea typeface="Cambria Math" panose="02040503050406030204" pitchFamily="18" charset="0"/>
                        </a:rPr>
                        <m:t>=123.5 </m:t>
                      </m:r>
                      <m:r>
                        <m:rPr>
                          <m:sty m:val="p"/>
                        </m:rPr>
                        <a:rPr lang="es-ES" sz="2000" b="0" i="0" smtClean="0">
                          <a:latin typeface="Cambria Math" panose="02040503050406030204" pitchFamily="18" charset="0"/>
                          <a:ea typeface="Cambria Math" panose="02040503050406030204" pitchFamily="18" charset="0"/>
                        </a:rPr>
                        <m:t>A</m:t>
                      </m:r>
                    </m:oMath>
                  </m:oMathPara>
                </a14:m>
                <a:endParaRPr lang="en-US" dirty="0"/>
              </a:p>
            </p:txBody>
          </p:sp>
        </mc:Choice>
        <mc:Fallback xmlns="">
          <p:sp>
            <p:nvSpPr>
              <p:cNvPr id="64" name="Rectángulo 63">
                <a:extLst>
                  <a:ext uri="{FF2B5EF4-FFF2-40B4-BE49-F238E27FC236}">
                    <a16:creationId xmlns:a16="http://schemas.microsoft.com/office/drawing/2014/main" id="{83379E00-B0BE-4F6E-A66C-2F3B8331B110}"/>
                  </a:ext>
                </a:extLst>
              </p:cNvPr>
              <p:cNvSpPr>
                <a:spLocks noRot="1" noChangeAspect="1" noMove="1" noResize="1" noEditPoints="1" noAdjustHandles="1" noChangeArrowheads="1" noChangeShapeType="1" noTextEdit="1"/>
              </p:cNvSpPr>
              <p:nvPr/>
            </p:nvSpPr>
            <p:spPr>
              <a:xfrm>
                <a:off x="1377561" y="5993335"/>
                <a:ext cx="3164584" cy="728726"/>
              </a:xfrm>
              <a:prstGeom prst="rect">
                <a:avLst/>
              </a:prstGeom>
              <a:blipFill>
                <a:blip r:embed="rId8"/>
                <a:stretch>
                  <a:fillRect/>
                </a:stretch>
              </a:blipFill>
              <a:ln w="28575">
                <a:solidFill>
                  <a:schemeClr val="tx1"/>
                </a:solidFill>
              </a:ln>
            </p:spPr>
            <p:txBody>
              <a:bodyPr/>
              <a:lstStyle/>
              <a:p>
                <a:r>
                  <a:rPr lang="en-US">
                    <a:noFill/>
                  </a:rPr>
                  <a:t> </a:t>
                </a:r>
              </a:p>
            </p:txBody>
          </p:sp>
        </mc:Fallback>
      </mc:AlternateContent>
      <p:sp>
        <p:nvSpPr>
          <p:cNvPr id="65" name="Elipse 64">
            <a:extLst>
              <a:ext uri="{FF2B5EF4-FFF2-40B4-BE49-F238E27FC236}">
                <a16:creationId xmlns:a16="http://schemas.microsoft.com/office/drawing/2014/main" id="{211A7458-3493-430B-AB9D-4D2051E32E14}"/>
              </a:ext>
            </a:extLst>
          </p:cNvPr>
          <p:cNvSpPr/>
          <p:nvPr/>
        </p:nvSpPr>
        <p:spPr>
          <a:xfrm>
            <a:off x="5493248" y="1844675"/>
            <a:ext cx="2095019" cy="1047520"/>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2030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22</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9056498" cy="1474385"/>
          </a:xfrm>
        </p:spPr>
        <p:txBody>
          <a:bodyPr/>
          <a:lstStyle/>
          <a:p>
            <a:r>
              <a:rPr lang="es-ES" dirty="0"/>
              <a:t>PI </a:t>
            </a:r>
            <a:r>
              <a:rPr lang="es-ES" dirty="0" err="1"/>
              <a:t>current</a:t>
            </a:r>
            <a:r>
              <a:rPr lang="es-ES" dirty="0"/>
              <a:t> </a:t>
            </a:r>
            <a:r>
              <a:rPr lang="es-ES" dirty="0" err="1"/>
              <a:t>controllers</a:t>
            </a:r>
            <a:r>
              <a:rPr lang="es-ES" dirty="0"/>
              <a:t> </a:t>
            </a:r>
            <a:endParaRPr lang="en-US" dirty="0"/>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59</a:t>
            </a:r>
          </a:p>
        </p:txBody>
      </p:sp>
      <p:sp>
        <p:nvSpPr>
          <p:cNvPr id="18" name="Pladsholder til slidenummer 1">
            <a:extLst>
              <a:ext uri="{FF2B5EF4-FFF2-40B4-BE49-F238E27FC236}">
                <a16:creationId xmlns:a16="http://schemas.microsoft.com/office/drawing/2014/main" id="{9AA54E39-9F0C-452E-AC8C-600705D75DD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s-ES" sz="1400" dirty="0"/>
              <a:t>E</a:t>
            </a:r>
            <a:r>
              <a:rPr lang="en-US" sz="1400" dirty="0" err="1"/>
              <a:t>stefanía</a:t>
            </a:r>
            <a:endParaRPr lang="en-US" dirty="0"/>
          </a:p>
        </p:txBody>
      </p:sp>
      <mc:AlternateContent xmlns:mc="http://schemas.openxmlformats.org/markup-compatibility/2006" xmlns:a14="http://schemas.microsoft.com/office/drawing/2010/main">
        <mc:Choice Requires="a14">
          <p:sp>
            <p:nvSpPr>
              <p:cNvPr id="10" name="Tekstfelt 4">
                <a:extLst>
                  <a:ext uri="{FF2B5EF4-FFF2-40B4-BE49-F238E27FC236}">
                    <a16:creationId xmlns:a16="http://schemas.microsoft.com/office/drawing/2014/main" id="{059E977A-AC93-493A-AD9C-64A079F43EA2}"/>
                  </a:ext>
                </a:extLst>
              </p:cNvPr>
              <p:cNvSpPr txBox="1"/>
              <p:nvPr/>
            </p:nvSpPr>
            <p:spPr>
              <a:xfrm>
                <a:off x="702161" y="1084732"/>
                <a:ext cx="4309328" cy="3378425"/>
              </a:xfrm>
              <a:prstGeom prst="rect">
                <a:avLst/>
              </a:prstGeom>
              <a:noFill/>
            </p:spPr>
            <p:txBody>
              <a:bodyPr wrap="square" rtlCol="0">
                <a:spAutoFit/>
              </a:bodyPr>
              <a:lstStyle/>
              <a:p>
                <a:endParaRPr lang="en-GB" sz="2800" spc="300" dirty="0"/>
              </a:p>
              <a:p>
                <a:pPr marL="285750" indent="-285750">
                  <a:buFont typeface="Wingdings" panose="05000000000000000000" pitchFamily="2" charset="2"/>
                  <a:buChar char="Ø"/>
                </a:pPr>
                <a:r>
                  <a:rPr lang="en-GB" sz="2000" spc="300" dirty="0"/>
                  <a:t>Same PI parameters for </a:t>
                </a:r>
                <a14:m>
                  <m:oMath xmlns:m="http://schemas.openxmlformats.org/officeDocument/2006/math">
                    <m:sSub>
                      <m:sSubPr>
                        <m:ctrlPr>
                          <a:rPr lang="en-GB" sz="2000" i="1" spc="300" smtClean="0">
                            <a:latin typeface="Cambria Math" panose="02040503050406030204" pitchFamily="18" charset="0"/>
                          </a:rPr>
                        </m:ctrlPr>
                      </m:sSubPr>
                      <m:e>
                        <m:r>
                          <a:rPr lang="es-ES" sz="2000" b="0" i="1" spc="300" smtClean="0">
                            <a:latin typeface="Cambria Math" panose="02040503050406030204" pitchFamily="18" charset="0"/>
                          </a:rPr>
                          <m:t>𝑖</m:t>
                        </m:r>
                      </m:e>
                      <m:sub>
                        <m:r>
                          <a:rPr lang="es-ES" sz="2000" b="0" i="1" spc="300" smtClean="0">
                            <a:latin typeface="Cambria Math" panose="02040503050406030204" pitchFamily="18" charset="0"/>
                          </a:rPr>
                          <m:t>𝑑𝑠</m:t>
                        </m:r>
                      </m:sub>
                    </m:sSub>
                  </m:oMath>
                </a14:m>
                <a:r>
                  <a:rPr lang="en-GB" sz="2000" spc="300" dirty="0"/>
                  <a:t> and </a:t>
                </a:r>
                <a14:m>
                  <m:oMath xmlns:m="http://schemas.openxmlformats.org/officeDocument/2006/math">
                    <m:sSub>
                      <m:sSubPr>
                        <m:ctrlPr>
                          <a:rPr lang="en-GB" sz="2000" i="1" spc="300">
                            <a:latin typeface="Cambria Math" panose="02040503050406030204" pitchFamily="18" charset="0"/>
                          </a:rPr>
                        </m:ctrlPr>
                      </m:sSubPr>
                      <m:e>
                        <m:r>
                          <a:rPr lang="es-ES" sz="2000" i="1" spc="300">
                            <a:latin typeface="Cambria Math" panose="02040503050406030204" pitchFamily="18" charset="0"/>
                          </a:rPr>
                          <m:t>𝑖</m:t>
                        </m:r>
                      </m:e>
                      <m:sub>
                        <m:r>
                          <a:rPr lang="es-ES" sz="2000" b="0" i="1" spc="300" smtClean="0">
                            <a:latin typeface="Cambria Math" panose="02040503050406030204" pitchFamily="18" charset="0"/>
                          </a:rPr>
                          <m:t>𝑞</m:t>
                        </m:r>
                        <m:r>
                          <a:rPr lang="es-ES" sz="2000" i="1" spc="300">
                            <a:latin typeface="Cambria Math" panose="02040503050406030204" pitchFamily="18" charset="0"/>
                          </a:rPr>
                          <m:t>𝑠</m:t>
                        </m:r>
                      </m:sub>
                    </m:sSub>
                  </m:oMath>
                </a14:m>
                <a:endParaRPr lang="es-ES" sz="2000" spc="300" dirty="0"/>
              </a:p>
              <a:p>
                <a:endParaRPr lang="en-GB" sz="2000" spc="300" dirty="0"/>
              </a:p>
              <a:p>
                <a:pPr marL="285750" indent="-285750">
                  <a:buFont typeface="Wingdings" panose="05000000000000000000" pitchFamily="2" charset="2"/>
                  <a:buChar char="Ø"/>
                </a:pPr>
                <a:endParaRPr lang="en-GB" sz="2000" spc="300" dirty="0"/>
              </a:p>
              <a:p>
                <a:pPr marL="285750" indent="-285750">
                  <a:buFont typeface="Wingdings" panose="05000000000000000000" pitchFamily="2" charset="2"/>
                  <a:buChar char="Ø"/>
                </a:pPr>
                <a:r>
                  <a:rPr lang="en-GB" sz="2000" spc="300" dirty="0"/>
                  <a:t>Zero-pole cancellation method: </a:t>
                </a:r>
              </a:p>
              <a:p>
                <a:pPr rtl="0"/>
                <a:endParaRPr lang="en-GB" sz="1600" spc="300" dirty="0"/>
              </a:p>
              <a:p>
                <a:pPr marL="285750" indent="-285750" rtl="0">
                  <a:buFont typeface="Wingdings" panose="05000000000000000000" pitchFamily="2" charset="2"/>
                  <a:buChar char="Ø"/>
                </a:pPr>
                <a:endParaRPr lang="en-GB" sz="1600" spc="300" dirty="0"/>
              </a:p>
              <a:p>
                <a:pPr rtl="0"/>
                <a:endParaRPr lang="en-GB" sz="1600" spc="300" dirty="0"/>
              </a:p>
              <a:p>
                <a:pPr rtl="0"/>
                <a:endParaRPr lang="en-GB" sz="1600" spc="300" dirty="0"/>
              </a:p>
            </p:txBody>
          </p:sp>
        </mc:Choice>
        <mc:Fallback xmlns="">
          <p:sp>
            <p:nvSpPr>
              <p:cNvPr id="10" name="Tekstfelt 4">
                <a:extLst>
                  <a:ext uri="{FF2B5EF4-FFF2-40B4-BE49-F238E27FC236}">
                    <a16:creationId xmlns:a16="http://schemas.microsoft.com/office/drawing/2014/main" id="{059E977A-AC93-493A-AD9C-64A079F43EA2}"/>
                  </a:ext>
                </a:extLst>
              </p:cNvPr>
              <p:cNvSpPr txBox="1">
                <a:spLocks noRot="1" noChangeAspect="1" noMove="1" noResize="1" noEditPoints="1" noAdjustHandles="1" noChangeArrowheads="1" noChangeShapeType="1" noTextEdit="1"/>
              </p:cNvSpPr>
              <p:nvPr/>
            </p:nvSpPr>
            <p:spPr>
              <a:xfrm>
                <a:off x="702161" y="1084732"/>
                <a:ext cx="4309328" cy="3378425"/>
              </a:xfrm>
              <a:prstGeom prst="rect">
                <a:avLst/>
              </a:prstGeom>
              <a:blipFill>
                <a:blip r:embed="rId3"/>
                <a:stretch>
                  <a:fillRect l="-1273"/>
                </a:stretch>
              </a:blipFill>
            </p:spPr>
            <p:txBody>
              <a:bodyPr/>
              <a:lstStyle/>
              <a:p>
                <a:r>
                  <a:rPr lang="en-US">
                    <a:noFill/>
                  </a:rPr>
                  <a:t> </a:t>
                </a:r>
              </a:p>
            </p:txBody>
          </p:sp>
        </mc:Fallback>
      </mc:AlternateContent>
      <p:pic>
        <p:nvPicPr>
          <p:cNvPr id="6" name="Imagen 5">
            <a:extLst>
              <a:ext uri="{FF2B5EF4-FFF2-40B4-BE49-F238E27FC236}">
                <a16:creationId xmlns:a16="http://schemas.microsoft.com/office/drawing/2014/main" id="{400E14EA-63AB-4036-B288-F9AC57F328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4144" y="1266639"/>
            <a:ext cx="7067212" cy="1837309"/>
          </a:xfrm>
          <a:prstGeom prst="rect">
            <a:avLst/>
          </a:prstGeom>
        </p:spPr>
      </p:pic>
      <p:pic>
        <p:nvPicPr>
          <p:cNvPr id="9" name="Imagen 8">
            <a:extLst>
              <a:ext uri="{FF2B5EF4-FFF2-40B4-BE49-F238E27FC236}">
                <a16:creationId xmlns:a16="http://schemas.microsoft.com/office/drawing/2014/main" id="{6C594B26-7A42-4597-B94E-EFD27858B88A}"/>
              </a:ext>
            </a:extLst>
          </p:cNvPr>
          <p:cNvPicPr>
            <a:picLocks noChangeAspect="1"/>
          </p:cNvPicPr>
          <p:nvPr/>
        </p:nvPicPr>
        <p:blipFill>
          <a:blip r:embed="rId5"/>
          <a:stretch>
            <a:fillRect/>
          </a:stretch>
        </p:blipFill>
        <p:spPr>
          <a:xfrm>
            <a:off x="125163" y="4556718"/>
            <a:ext cx="5970837" cy="1053677"/>
          </a:xfrm>
          <a:prstGeom prst="rect">
            <a:avLst/>
          </a:prstGeom>
        </p:spPr>
      </p:pic>
      <mc:AlternateContent xmlns:mc="http://schemas.openxmlformats.org/markup-compatibility/2006" xmlns:a14="http://schemas.microsoft.com/office/drawing/2010/main">
        <mc:Choice Requires="a14">
          <p:sp>
            <p:nvSpPr>
              <p:cNvPr id="11" name="Rectángulo 10">
                <a:extLst>
                  <a:ext uri="{FF2B5EF4-FFF2-40B4-BE49-F238E27FC236}">
                    <a16:creationId xmlns:a16="http://schemas.microsoft.com/office/drawing/2014/main" id="{D02786EF-B146-442F-A5FA-5328C9106B32}"/>
                  </a:ext>
                </a:extLst>
              </p:cNvPr>
              <p:cNvSpPr/>
              <p:nvPr/>
            </p:nvSpPr>
            <p:spPr>
              <a:xfrm>
                <a:off x="2266525" y="3651570"/>
                <a:ext cx="1884106" cy="720454"/>
              </a:xfrm>
              <a:prstGeom prst="rect">
                <a:avLst/>
              </a:prstGeom>
              <a:ln w="6350">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𝐾</m:t>
                          </m:r>
                        </m:e>
                        <m:sub>
                          <m:r>
                            <a:rPr lang="es-ES" sz="2000" b="0" i="1" smtClean="0">
                              <a:latin typeface="Cambria Math" panose="02040503050406030204" pitchFamily="18" charset="0"/>
                              <a:ea typeface="Cambria Math" panose="02040503050406030204" pitchFamily="18" charset="0"/>
                            </a:rPr>
                            <m:t>𝐼</m:t>
                          </m:r>
                        </m:sub>
                      </m:sSub>
                      <m:r>
                        <a:rPr lang="es-ES" sz="2000" b="0" i="1" smtClean="0">
                          <a:latin typeface="Cambria Math" panose="02040503050406030204" pitchFamily="18" charset="0"/>
                          <a:ea typeface="Cambria Math" panose="02040503050406030204" pitchFamily="18" charset="0"/>
                        </a:rPr>
                        <m:t> </m:t>
                      </m:r>
                      <m:r>
                        <a:rPr lang="es-ES" sz="2000" i="1">
                          <a:latin typeface="Cambria Math" panose="02040503050406030204" pitchFamily="18" charset="0"/>
                          <a:ea typeface="Cambria Math" panose="02040503050406030204" pitchFamily="18" charset="0"/>
                        </a:rPr>
                        <m:t>= </m:t>
                      </m:r>
                      <m:f>
                        <m:fPr>
                          <m:ctrlPr>
                            <a:rPr lang="es-ES" sz="2000" i="1">
                              <a:latin typeface="Cambria Math" panose="02040503050406030204" pitchFamily="18" charset="0"/>
                              <a:ea typeface="Cambria Math" panose="02040503050406030204" pitchFamily="18" charset="0"/>
                            </a:rPr>
                          </m:ctrlPr>
                        </m:fPr>
                        <m:num>
                          <m:sSub>
                            <m:sSubPr>
                              <m:ctrlPr>
                                <a:rPr lang="es-ES" sz="2000" i="1">
                                  <a:latin typeface="Cambria Math" panose="02040503050406030204" pitchFamily="18" charset="0"/>
                                  <a:ea typeface="Cambria Math" panose="02040503050406030204" pitchFamily="18" charset="0"/>
                                </a:rPr>
                              </m:ctrlPr>
                            </m:sSubPr>
                            <m:e>
                              <m:r>
                                <a:rPr lang="es-ES" sz="2000" b="0" i="1" smtClean="0">
                                  <a:latin typeface="Cambria Math" panose="02040503050406030204" pitchFamily="18" charset="0"/>
                                  <a:ea typeface="Cambria Math" panose="02040503050406030204" pitchFamily="18" charset="0"/>
                                </a:rPr>
                                <m:t>𝑅</m:t>
                              </m:r>
                            </m:e>
                            <m:sub>
                              <m:r>
                                <a:rPr lang="es-ES" sz="2000" b="0" i="1" smtClean="0">
                                  <a:latin typeface="Cambria Math" panose="02040503050406030204" pitchFamily="18" charset="0"/>
                                  <a:ea typeface="Cambria Math" panose="02040503050406030204" pitchFamily="18" charset="0"/>
                                </a:rPr>
                                <m:t>𝑠</m:t>
                              </m:r>
                            </m:sub>
                          </m:sSub>
                        </m:num>
                        <m:den>
                          <m:sSub>
                            <m:sSubPr>
                              <m:ctrlPr>
                                <a:rPr lang="es-ES" sz="2000" i="1">
                                  <a:latin typeface="Cambria Math" panose="02040503050406030204" pitchFamily="18" charset="0"/>
                                </a:rPr>
                              </m:ctrlPr>
                            </m:sSubPr>
                            <m:e>
                              <m:r>
                                <a:rPr lang="es-ES" sz="2000" i="1">
                                  <a:latin typeface="Cambria Math" panose="02040503050406030204" pitchFamily="18" charset="0"/>
                                </a:rPr>
                                <m:t>  </m:t>
                              </m:r>
                              <m:r>
                                <a:rPr lang="es-ES" sz="2000" i="1">
                                  <a:latin typeface="Cambria Math" panose="02040503050406030204" pitchFamily="18" charset="0"/>
                                </a:rPr>
                                <m:t>𝐿</m:t>
                              </m:r>
                            </m:e>
                            <m:sub>
                              <m:r>
                                <a:rPr lang="es-ES" sz="2000" b="0" i="1" smtClean="0">
                                  <a:latin typeface="Cambria Math" panose="02040503050406030204" pitchFamily="18" charset="0"/>
                                </a:rPr>
                                <m:t>𝑠</m:t>
                              </m:r>
                            </m:sub>
                          </m:sSub>
                        </m:den>
                      </m:f>
                      <m:r>
                        <a:rPr lang="es-ES" sz="2000" i="1" smtClean="0">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 </m:t>
                      </m:r>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 </m:t>
                          </m:r>
                          <m:r>
                            <a:rPr lang="es-ES" sz="2000" i="1">
                              <a:latin typeface="Cambria Math" panose="02040503050406030204" pitchFamily="18" charset="0"/>
                              <a:ea typeface="Cambria Math" panose="02040503050406030204" pitchFamily="18" charset="0"/>
                            </a:rPr>
                            <m:t>𝐾</m:t>
                          </m:r>
                        </m:e>
                        <m:sub>
                          <m:r>
                            <a:rPr lang="es-ES" sz="2000" b="0" i="1" smtClean="0">
                              <a:latin typeface="Cambria Math" panose="02040503050406030204" pitchFamily="18" charset="0"/>
                              <a:ea typeface="Cambria Math" panose="02040503050406030204" pitchFamily="18" charset="0"/>
                            </a:rPr>
                            <m:t>𝑃</m:t>
                          </m:r>
                        </m:sub>
                      </m:sSub>
                      <m:r>
                        <a:rPr lang="es-ES" sz="2000" i="1">
                          <a:latin typeface="Cambria Math" panose="02040503050406030204" pitchFamily="18" charset="0"/>
                          <a:ea typeface="Cambria Math" panose="02040503050406030204" pitchFamily="18" charset="0"/>
                        </a:rPr>
                        <m:t> </m:t>
                      </m:r>
                    </m:oMath>
                  </m:oMathPara>
                </a14:m>
                <a:endParaRPr lang="en-US" sz="2000" dirty="0"/>
              </a:p>
            </p:txBody>
          </p:sp>
        </mc:Choice>
        <mc:Fallback xmlns="">
          <p:sp>
            <p:nvSpPr>
              <p:cNvPr id="11" name="Rectángulo 10">
                <a:extLst>
                  <a:ext uri="{FF2B5EF4-FFF2-40B4-BE49-F238E27FC236}">
                    <a16:creationId xmlns:a16="http://schemas.microsoft.com/office/drawing/2014/main" id="{D02786EF-B146-442F-A5FA-5328C9106B32}"/>
                  </a:ext>
                </a:extLst>
              </p:cNvPr>
              <p:cNvSpPr>
                <a:spLocks noRot="1" noChangeAspect="1" noMove="1" noResize="1" noEditPoints="1" noAdjustHandles="1" noChangeArrowheads="1" noChangeShapeType="1" noTextEdit="1"/>
              </p:cNvSpPr>
              <p:nvPr/>
            </p:nvSpPr>
            <p:spPr>
              <a:xfrm>
                <a:off x="2266525" y="3651570"/>
                <a:ext cx="1884106" cy="720454"/>
              </a:xfrm>
              <a:prstGeom prst="rect">
                <a:avLst/>
              </a:prstGeom>
              <a:blipFill>
                <a:blip r:embed="rId6"/>
                <a:stretch>
                  <a:fillRect/>
                </a:stretch>
              </a:blipFill>
              <a:ln w="6350">
                <a:solidFill>
                  <a:schemeClr val="tx1"/>
                </a:solidFill>
              </a:ln>
            </p:spPr>
            <p:txBody>
              <a:bodyPr/>
              <a:lstStyle/>
              <a:p>
                <a:r>
                  <a:rPr lang="en-US">
                    <a:noFill/>
                  </a:rPr>
                  <a:t> </a:t>
                </a:r>
              </a:p>
            </p:txBody>
          </p:sp>
        </mc:Fallback>
      </mc:AlternateContent>
      <p:pic>
        <p:nvPicPr>
          <p:cNvPr id="13" name="Imagen 12">
            <a:extLst>
              <a:ext uri="{FF2B5EF4-FFF2-40B4-BE49-F238E27FC236}">
                <a16:creationId xmlns:a16="http://schemas.microsoft.com/office/drawing/2014/main" id="{61FB790B-9425-406D-990B-718CE4E695C0}"/>
              </a:ext>
            </a:extLst>
          </p:cNvPr>
          <p:cNvPicPr>
            <a:picLocks noChangeAspect="1"/>
          </p:cNvPicPr>
          <p:nvPr/>
        </p:nvPicPr>
        <p:blipFill>
          <a:blip r:embed="rId7"/>
          <a:stretch>
            <a:fillRect/>
          </a:stretch>
        </p:blipFill>
        <p:spPr>
          <a:xfrm>
            <a:off x="6419850" y="4635100"/>
            <a:ext cx="5772150" cy="923925"/>
          </a:xfrm>
          <a:prstGeom prst="rect">
            <a:avLst/>
          </a:prstGeom>
        </p:spPr>
      </p:pic>
      <p:cxnSp>
        <p:nvCxnSpPr>
          <p:cNvPr id="16" name="Conector recto de flecha 15">
            <a:extLst>
              <a:ext uri="{FF2B5EF4-FFF2-40B4-BE49-F238E27FC236}">
                <a16:creationId xmlns:a16="http://schemas.microsoft.com/office/drawing/2014/main" id="{3696679D-CB58-47EC-9337-87BDEC76A644}"/>
              </a:ext>
            </a:extLst>
          </p:cNvPr>
          <p:cNvCxnSpPr>
            <a:cxnSpLocks/>
            <a:stCxn id="9" idx="3"/>
            <a:endCxn id="13" idx="1"/>
          </p:cNvCxnSpPr>
          <p:nvPr/>
        </p:nvCxnSpPr>
        <p:spPr>
          <a:xfrm>
            <a:off x="6096000" y="5083557"/>
            <a:ext cx="323850" cy="13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Rectángulo 18">
                <a:extLst>
                  <a:ext uri="{FF2B5EF4-FFF2-40B4-BE49-F238E27FC236}">
                    <a16:creationId xmlns:a16="http://schemas.microsoft.com/office/drawing/2014/main" id="{38D5D522-7F3C-432B-9BE9-8D6238C402E1}"/>
                  </a:ext>
                </a:extLst>
              </p:cNvPr>
              <p:cNvSpPr/>
              <p:nvPr/>
            </p:nvSpPr>
            <p:spPr>
              <a:xfrm>
                <a:off x="8118617" y="5727235"/>
                <a:ext cx="2264915" cy="400110"/>
              </a:xfrm>
              <a:prstGeom prst="rect">
                <a:avLst/>
              </a:prstGeom>
              <a:ln w="6350">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 </m:t>
                          </m:r>
                          <m:r>
                            <a:rPr lang="es-ES" sz="2000" i="1">
                              <a:latin typeface="Cambria Math" panose="02040503050406030204" pitchFamily="18" charset="0"/>
                              <a:ea typeface="Cambria Math" panose="02040503050406030204" pitchFamily="18" charset="0"/>
                            </a:rPr>
                            <m:t>𝐾</m:t>
                          </m:r>
                        </m:e>
                        <m:sub>
                          <m:r>
                            <a:rPr lang="es-ES" sz="2000" b="0" i="1" smtClean="0">
                              <a:latin typeface="Cambria Math" panose="02040503050406030204" pitchFamily="18" charset="0"/>
                              <a:ea typeface="Cambria Math" panose="02040503050406030204" pitchFamily="18" charset="0"/>
                            </a:rPr>
                            <m:t>𝑃</m:t>
                          </m:r>
                        </m:sub>
                      </m:sSub>
                      <m:r>
                        <a:rPr lang="es-ES" sz="2000" i="1">
                          <a:latin typeface="Cambria Math" panose="02040503050406030204" pitchFamily="18" charset="0"/>
                          <a:ea typeface="Cambria Math" panose="02040503050406030204" pitchFamily="18" charset="0"/>
                        </a:rPr>
                        <m:t> =</m:t>
                      </m:r>
                      <m:sSub>
                        <m:sSubPr>
                          <m:ctrlPr>
                            <a:rPr lang="es-ES" sz="2000" i="1">
                              <a:latin typeface="Cambria Math" panose="02040503050406030204" pitchFamily="18" charset="0"/>
                            </a:rPr>
                          </m:ctrlPr>
                        </m:sSubPr>
                        <m:e>
                          <m:r>
                            <a:rPr lang="es-ES" sz="2000" i="1">
                              <a:latin typeface="Cambria Math" panose="02040503050406030204" pitchFamily="18" charset="0"/>
                            </a:rPr>
                            <m:t>  </m:t>
                          </m:r>
                          <m:r>
                            <a:rPr lang="es-ES" sz="2000" i="1">
                              <a:latin typeface="Cambria Math" panose="02040503050406030204" pitchFamily="18" charset="0"/>
                            </a:rPr>
                            <m:t>𝐿</m:t>
                          </m:r>
                        </m:e>
                        <m:sub>
                          <m:r>
                            <a:rPr lang="es-ES" sz="2000" i="1">
                              <a:latin typeface="Cambria Math" panose="02040503050406030204" pitchFamily="18" charset="0"/>
                            </a:rPr>
                            <m:t>𝑠</m:t>
                          </m:r>
                        </m:sub>
                      </m:sSub>
                      <m:r>
                        <a:rPr lang="es-ES" sz="2000" b="0" i="1" smtClean="0">
                          <a:latin typeface="Cambria Math" panose="02040503050406030204" pitchFamily="18" charset="0"/>
                        </a:rPr>
                        <m:t> </m:t>
                      </m:r>
                      <m:r>
                        <a:rPr lang="es-ES" sz="2000" i="1">
                          <a:latin typeface="Cambria Math" panose="02040503050406030204" pitchFamily="18" charset="0"/>
                          <a:ea typeface="Cambria Math" panose="02040503050406030204" pitchFamily="18" charset="0"/>
                        </a:rPr>
                        <m:t>∙ </m:t>
                      </m:r>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𝑇</m:t>
                          </m:r>
                        </m:e>
                        <m:sub>
                          <m:r>
                            <a:rPr lang="es-ES" sz="2000" b="0" i="1" smtClean="0">
                              <a:latin typeface="Cambria Math" panose="02040503050406030204" pitchFamily="18" charset="0"/>
                              <a:ea typeface="Cambria Math" panose="02040503050406030204" pitchFamily="18" charset="0"/>
                            </a:rPr>
                            <m:t>𝑑</m:t>
                          </m:r>
                        </m:sub>
                      </m:sSub>
                      <m:r>
                        <a:rPr lang="es-ES" sz="2000" i="1">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 </m:t>
                      </m:r>
                      <m:sSubSup>
                        <m:sSubSupPr>
                          <m:ctrlPr>
                            <a:rPr lang="es-ES" sz="2000" b="0" i="1" smtClean="0">
                              <a:latin typeface="Cambria Math" panose="02040503050406030204" pitchFamily="18" charset="0"/>
                              <a:ea typeface="Cambria Math" panose="02040503050406030204" pitchFamily="18" charset="0"/>
                            </a:rPr>
                          </m:ctrlPr>
                        </m:sSubSupPr>
                        <m:e>
                          <m:r>
                            <a:rPr lang="es-ES" sz="2000" b="0" i="1" smtClean="0">
                              <a:latin typeface="Cambria Math" panose="02040503050406030204" pitchFamily="18" charset="0"/>
                              <a:ea typeface="Cambria Math" panose="02040503050406030204" pitchFamily="18" charset="0"/>
                            </a:rPr>
                            <m:t>𝜔</m:t>
                          </m:r>
                        </m:e>
                        <m:sub>
                          <m:r>
                            <a:rPr lang="es-ES" sz="2000" b="0" i="1" smtClean="0">
                              <a:latin typeface="Cambria Math" panose="02040503050406030204" pitchFamily="18" charset="0"/>
                              <a:ea typeface="Cambria Math" panose="02040503050406030204" pitchFamily="18" charset="0"/>
                            </a:rPr>
                            <m:t>𝑛</m:t>
                          </m:r>
                        </m:sub>
                        <m:sup>
                          <m:r>
                            <a:rPr lang="es-ES" sz="2000" b="0" i="1" smtClean="0">
                              <a:latin typeface="Cambria Math" panose="02040503050406030204" pitchFamily="18" charset="0"/>
                              <a:ea typeface="Cambria Math" panose="02040503050406030204" pitchFamily="18" charset="0"/>
                            </a:rPr>
                            <m:t>2</m:t>
                          </m:r>
                        </m:sup>
                      </m:sSubSup>
                    </m:oMath>
                  </m:oMathPara>
                </a14:m>
                <a:endParaRPr lang="en-US" dirty="0"/>
              </a:p>
            </p:txBody>
          </p:sp>
        </mc:Choice>
        <mc:Fallback xmlns="">
          <p:sp>
            <p:nvSpPr>
              <p:cNvPr id="19" name="Rectángulo 18">
                <a:extLst>
                  <a:ext uri="{FF2B5EF4-FFF2-40B4-BE49-F238E27FC236}">
                    <a16:creationId xmlns:a16="http://schemas.microsoft.com/office/drawing/2014/main" id="{38D5D522-7F3C-432B-9BE9-8D6238C402E1}"/>
                  </a:ext>
                </a:extLst>
              </p:cNvPr>
              <p:cNvSpPr>
                <a:spLocks noRot="1" noChangeAspect="1" noMove="1" noResize="1" noEditPoints="1" noAdjustHandles="1" noChangeArrowheads="1" noChangeShapeType="1" noTextEdit="1"/>
              </p:cNvSpPr>
              <p:nvPr/>
            </p:nvSpPr>
            <p:spPr>
              <a:xfrm>
                <a:off x="8118617" y="5727235"/>
                <a:ext cx="2264915" cy="400110"/>
              </a:xfrm>
              <a:prstGeom prst="rect">
                <a:avLst/>
              </a:prstGeom>
              <a:blipFill>
                <a:blip r:embed="rId8"/>
                <a:stretch>
                  <a:fillRect b="-3030"/>
                </a:stretch>
              </a:blipFill>
              <a:ln w="6350">
                <a:solidFill>
                  <a:schemeClr val="tx1"/>
                </a:solidFill>
              </a:ln>
            </p:spPr>
            <p:txBody>
              <a:bodyPr/>
              <a:lstStyle/>
              <a:p>
                <a:r>
                  <a:rPr lang="en-US">
                    <a:noFill/>
                  </a:rPr>
                  <a:t> </a:t>
                </a:r>
              </a:p>
            </p:txBody>
          </p:sp>
        </mc:Fallback>
      </mc:AlternateContent>
      <p:sp>
        <p:nvSpPr>
          <p:cNvPr id="22" name="Abrir llave 21">
            <a:extLst>
              <a:ext uri="{FF2B5EF4-FFF2-40B4-BE49-F238E27FC236}">
                <a16:creationId xmlns:a16="http://schemas.microsoft.com/office/drawing/2014/main" id="{C7177CB5-1F19-4026-A0D2-F686870B2E80}"/>
              </a:ext>
            </a:extLst>
          </p:cNvPr>
          <p:cNvSpPr/>
          <p:nvPr/>
        </p:nvSpPr>
        <p:spPr>
          <a:xfrm>
            <a:off x="6500087" y="3040950"/>
            <a:ext cx="69448" cy="142593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3" name="Rectángulo 22">
                <a:extLst>
                  <a:ext uri="{FF2B5EF4-FFF2-40B4-BE49-F238E27FC236}">
                    <a16:creationId xmlns:a16="http://schemas.microsoft.com/office/drawing/2014/main" id="{BF0B90D4-C436-4466-AF7E-1BA33735C32A}"/>
                  </a:ext>
                </a:extLst>
              </p:cNvPr>
              <p:cNvSpPr/>
              <p:nvPr/>
            </p:nvSpPr>
            <p:spPr>
              <a:xfrm>
                <a:off x="6721068" y="4063047"/>
                <a:ext cx="256518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𝑇</m:t>
                          </m:r>
                        </m:e>
                        <m:sub>
                          <m:r>
                            <a:rPr lang="es-ES" sz="2000" b="0" i="1" smtClean="0">
                              <a:latin typeface="Cambria Math" panose="02040503050406030204" pitchFamily="18" charset="0"/>
                              <a:ea typeface="Cambria Math" panose="02040503050406030204" pitchFamily="18" charset="0"/>
                            </a:rPr>
                            <m:t>𝑑</m:t>
                          </m:r>
                        </m:sub>
                      </m:sSub>
                      <m:r>
                        <a:rPr lang="es-ES" sz="2000" i="1">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0.5</m:t>
                      </m:r>
                      <m:r>
                        <a:rPr lang="es-ES" sz="2000" i="1">
                          <a:latin typeface="Cambria Math" panose="02040503050406030204" pitchFamily="18" charset="0"/>
                          <a:ea typeface="Cambria Math" panose="02040503050406030204" pitchFamily="18" charset="0"/>
                        </a:rPr>
                        <m:t>∙ </m:t>
                      </m:r>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𝑇</m:t>
                          </m:r>
                        </m:e>
                        <m:sub>
                          <m:r>
                            <a:rPr lang="es-ES" sz="2000" b="0" i="1" smtClean="0">
                              <a:latin typeface="Cambria Math" panose="02040503050406030204" pitchFamily="18" charset="0"/>
                              <a:ea typeface="Cambria Math" panose="02040503050406030204" pitchFamily="18" charset="0"/>
                            </a:rPr>
                            <m:t>𝑠</m:t>
                          </m:r>
                        </m:sub>
                      </m:sSub>
                      <m:r>
                        <a:rPr lang="es-ES" sz="2000" b="0" i="1" smtClean="0">
                          <a:latin typeface="Cambria Math" panose="02040503050406030204" pitchFamily="18" charset="0"/>
                        </a:rPr>
                        <m:t>=50 </m:t>
                      </m:r>
                      <m:r>
                        <a:rPr lang="es-ES" sz="2000" b="0" i="1" smtClean="0">
                          <a:latin typeface="Cambria Math" panose="02040503050406030204" pitchFamily="18" charset="0"/>
                          <a:ea typeface="Cambria Math" panose="02040503050406030204" pitchFamily="18" charset="0"/>
                        </a:rPr>
                        <m:t>𝜇</m:t>
                      </m:r>
                      <m:r>
                        <a:rPr lang="es-ES" sz="2000" b="0" i="1" smtClean="0">
                          <a:latin typeface="Cambria Math" panose="02040503050406030204" pitchFamily="18" charset="0"/>
                          <a:ea typeface="Cambria Math" panose="02040503050406030204" pitchFamily="18" charset="0"/>
                        </a:rPr>
                        <m:t>𝑠</m:t>
                      </m:r>
                    </m:oMath>
                  </m:oMathPara>
                </a14:m>
                <a:endParaRPr lang="en-US" dirty="0"/>
              </a:p>
            </p:txBody>
          </p:sp>
        </mc:Choice>
        <mc:Fallback>
          <p:sp>
            <p:nvSpPr>
              <p:cNvPr id="23" name="Rectángulo 22">
                <a:extLst>
                  <a:ext uri="{FF2B5EF4-FFF2-40B4-BE49-F238E27FC236}">
                    <a16:creationId xmlns:a16="http://schemas.microsoft.com/office/drawing/2014/main" id="{BF0B90D4-C436-4466-AF7E-1BA33735C32A}"/>
                  </a:ext>
                </a:extLst>
              </p:cNvPr>
              <p:cNvSpPr>
                <a:spLocks noRot="1" noChangeAspect="1" noMove="1" noResize="1" noEditPoints="1" noAdjustHandles="1" noChangeArrowheads="1" noChangeShapeType="1" noTextEdit="1"/>
              </p:cNvSpPr>
              <p:nvPr/>
            </p:nvSpPr>
            <p:spPr>
              <a:xfrm>
                <a:off x="6721068" y="4063047"/>
                <a:ext cx="2565189" cy="400110"/>
              </a:xfrm>
              <a:prstGeom prst="rect">
                <a:avLst/>
              </a:prstGeom>
              <a:blipFill>
                <a:blip r:embed="rId9"/>
                <a:stretch>
                  <a:fillRect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ángulo 23">
                <a:extLst>
                  <a:ext uri="{FF2B5EF4-FFF2-40B4-BE49-F238E27FC236}">
                    <a16:creationId xmlns:a16="http://schemas.microsoft.com/office/drawing/2014/main" id="{8B74D4AA-AFE9-4C2D-BA12-FE148CDEADFC}"/>
                  </a:ext>
                </a:extLst>
              </p:cNvPr>
              <p:cNvSpPr/>
              <p:nvPr/>
            </p:nvSpPr>
            <p:spPr>
              <a:xfrm>
                <a:off x="6731924" y="3571302"/>
                <a:ext cx="2740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𝜔</m:t>
                          </m:r>
                        </m:e>
                        <m:sub>
                          <m:r>
                            <a:rPr lang="es-ES" sz="2000" b="0" i="1" smtClean="0">
                              <a:latin typeface="Cambria Math" panose="02040503050406030204" pitchFamily="18" charset="0"/>
                              <a:ea typeface="Cambria Math" panose="02040503050406030204" pitchFamily="18" charset="0"/>
                            </a:rPr>
                            <m:t>𝐵𝑊</m:t>
                          </m:r>
                        </m:sub>
                      </m:sSub>
                      <m:r>
                        <a:rPr lang="es-ES" sz="2000" i="1">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2</m:t>
                      </m:r>
                      <m:r>
                        <a:rPr lang="es-ES" sz="2000" i="1">
                          <a:latin typeface="Cambria Math" panose="02040503050406030204" pitchFamily="18" charset="0"/>
                        </a:rPr>
                        <m:t> </m:t>
                      </m:r>
                      <m:r>
                        <a:rPr lang="es-ES" sz="2000" i="1">
                          <a:latin typeface="Cambria Math" panose="02040503050406030204" pitchFamily="18" charset="0"/>
                          <a:ea typeface="Cambria Math" panose="02040503050406030204" pitchFamily="18" charset="0"/>
                        </a:rPr>
                        <m:t>∙ </m:t>
                      </m:r>
                      <m:r>
                        <a:rPr lang="es-ES" sz="2000" i="1" smtClean="0">
                          <a:latin typeface="Cambria Math" panose="02040503050406030204" pitchFamily="18" charset="0"/>
                          <a:ea typeface="Cambria Math" panose="02040503050406030204" pitchFamily="18" charset="0"/>
                        </a:rPr>
                        <m:t>𝜋</m:t>
                      </m:r>
                      <m:r>
                        <a:rPr lang="es-ES" sz="2000" i="1">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500 </m:t>
                      </m:r>
                      <m:r>
                        <a:rPr lang="es-ES" sz="2000" b="0" i="1" smtClean="0">
                          <a:latin typeface="Cambria Math" panose="02040503050406030204" pitchFamily="18" charset="0"/>
                          <a:ea typeface="Cambria Math" panose="02040503050406030204" pitchFamily="18" charset="0"/>
                        </a:rPr>
                        <m:t>𝐻𝑧</m:t>
                      </m:r>
                    </m:oMath>
                  </m:oMathPara>
                </a14:m>
                <a:endParaRPr lang="en-US" dirty="0"/>
              </a:p>
            </p:txBody>
          </p:sp>
        </mc:Choice>
        <mc:Fallback xmlns="">
          <p:sp>
            <p:nvSpPr>
              <p:cNvPr id="24" name="Rectángulo 23">
                <a:extLst>
                  <a:ext uri="{FF2B5EF4-FFF2-40B4-BE49-F238E27FC236}">
                    <a16:creationId xmlns:a16="http://schemas.microsoft.com/office/drawing/2014/main" id="{8B74D4AA-AFE9-4C2D-BA12-FE148CDEADFC}"/>
                  </a:ext>
                </a:extLst>
              </p:cNvPr>
              <p:cNvSpPr>
                <a:spLocks noRot="1" noChangeAspect="1" noMove="1" noResize="1" noEditPoints="1" noAdjustHandles="1" noChangeArrowheads="1" noChangeShapeType="1" noTextEdit="1"/>
              </p:cNvSpPr>
              <p:nvPr/>
            </p:nvSpPr>
            <p:spPr>
              <a:xfrm>
                <a:off x="6731924" y="3571302"/>
                <a:ext cx="2740174" cy="400110"/>
              </a:xfrm>
              <a:prstGeom prst="rect">
                <a:avLst/>
              </a:prstGeom>
              <a:blipFill>
                <a:blip r:embed="rId10"/>
                <a:stretch>
                  <a:fillRect b="-4615"/>
                </a:stretch>
              </a:blipFill>
            </p:spPr>
            <p:txBody>
              <a:bodyPr/>
              <a:lstStyle/>
              <a:p>
                <a:r>
                  <a:rPr lang="en-US">
                    <a:noFill/>
                  </a:rPr>
                  <a:t> </a:t>
                </a:r>
              </a:p>
            </p:txBody>
          </p:sp>
        </mc:Fallback>
      </mc:AlternateContent>
      <p:sp>
        <p:nvSpPr>
          <p:cNvPr id="5" name="Rectángulo 4">
            <a:extLst>
              <a:ext uri="{FF2B5EF4-FFF2-40B4-BE49-F238E27FC236}">
                <a16:creationId xmlns:a16="http://schemas.microsoft.com/office/drawing/2014/main" id="{D428B61F-0A88-4239-B619-FB2E70FD8B6D}"/>
              </a:ext>
            </a:extLst>
          </p:cNvPr>
          <p:cNvSpPr/>
          <p:nvPr/>
        </p:nvSpPr>
        <p:spPr>
          <a:xfrm>
            <a:off x="6781552" y="3105298"/>
            <a:ext cx="2674130" cy="400110"/>
          </a:xfrm>
          <a:prstGeom prst="rect">
            <a:avLst/>
          </a:prstGeom>
        </p:spPr>
        <p:txBody>
          <a:bodyPr wrap="none">
            <a:spAutoFit/>
          </a:bodyPr>
          <a:lstStyle/>
          <a:p>
            <a:r>
              <a:rPr lang="en-GB" sz="2000" spc="300" dirty="0"/>
              <a:t>Overshoot &lt; 2% </a:t>
            </a:r>
          </a:p>
        </p:txBody>
      </p:sp>
    </p:spTree>
    <p:extLst>
      <p:ext uri="{BB962C8B-B14F-4D97-AF65-F5344CB8AC3E}">
        <p14:creationId xmlns:p14="http://schemas.microsoft.com/office/powerpoint/2010/main" val="3328859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23</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9056498" cy="1474385"/>
          </a:xfrm>
        </p:spPr>
        <p:txBody>
          <a:bodyPr/>
          <a:lstStyle/>
          <a:p>
            <a:r>
              <a:rPr lang="es-ES" dirty="0"/>
              <a:t>PI </a:t>
            </a:r>
            <a:r>
              <a:rPr lang="es-ES" dirty="0" err="1"/>
              <a:t>current</a:t>
            </a:r>
            <a:r>
              <a:rPr lang="es-ES" dirty="0"/>
              <a:t> </a:t>
            </a:r>
            <a:r>
              <a:rPr lang="es-ES" dirty="0" err="1"/>
              <a:t>controllers</a:t>
            </a:r>
            <a:r>
              <a:rPr lang="es-ES" dirty="0"/>
              <a:t> </a:t>
            </a:r>
            <a:endParaRPr lang="en-US" dirty="0"/>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59</a:t>
            </a:r>
          </a:p>
        </p:txBody>
      </p:sp>
      <p:sp>
        <p:nvSpPr>
          <p:cNvPr id="18" name="Pladsholder til slidenummer 1">
            <a:extLst>
              <a:ext uri="{FF2B5EF4-FFF2-40B4-BE49-F238E27FC236}">
                <a16:creationId xmlns:a16="http://schemas.microsoft.com/office/drawing/2014/main" id="{9AA54E39-9F0C-452E-AC8C-600705D75DD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s-ES" sz="1400" dirty="0"/>
              <a:t>E</a:t>
            </a:r>
            <a:r>
              <a:rPr lang="en-US" sz="1400" dirty="0" err="1"/>
              <a:t>stefanía</a:t>
            </a:r>
            <a:endParaRPr lang="en-US" dirty="0"/>
          </a:p>
        </p:txBody>
      </p:sp>
      <p:pic>
        <p:nvPicPr>
          <p:cNvPr id="8" name="Imagen 7">
            <a:extLst>
              <a:ext uri="{FF2B5EF4-FFF2-40B4-BE49-F238E27FC236}">
                <a16:creationId xmlns:a16="http://schemas.microsoft.com/office/drawing/2014/main" id="{7808AC91-43E6-478A-97DE-2CF36FDB93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017" y="1521294"/>
            <a:ext cx="4840200" cy="4377761"/>
          </a:xfrm>
          <a:prstGeom prst="rect">
            <a:avLst/>
          </a:prstGeom>
        </p:spPr>
      </p:pic>
      <p:pic>
        <p:nvPicPr>
          <p:cNvPr id="5" name="Imagen 4">
            <a:extLst>
              <a:ext uri="{FF2B5EF4-FFF2-40B4-BE49-F238E27FC236}">
                <a16:creationId xmlns:a16="http://schemas.microsoft.com/office/drawing/2014/main" id="{ACF5C191-CB5F-49CC-A923-ACB261672D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4707" y="1348034"/>
            <a:ext cx="4965966" cy="4684996"/>
          </a:xfrm>
          <a:prstGeom prst="rect">
            <a:avLst/>
          </a:prstGeom>
        </p:spPr>
      </p:pic>
    </p:spTree>
    <p:extLst>
      <p:ext uri="{BB962C8B-B14F-4D97-AF65-F5344CB8AC3E}">
        <p14:creationId xmlns:p14="http://schemas.microsoft.com/office/powerpoint/2010/main" val="33284030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24</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9056498" cy="1474385"/>
          </a:xfrm>
        </p:spPr>
        <p:txBody>
          <a:bodyPr/>
          <a:lstStyle/>
          <a:p>
            <a:r>
              <a:rPr lang="es-ES" dirty="0"/>
              <a:t>PI speed controller </a:t>
            </a:r>
            <a:endParaRPr lang="en-US" dirty="0"/>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59</a:t>
            </a:r>
          </a:p>
        </p:txBody>
      </p:sp>
      <p:sp>
        <p:nvSpPr>
          <p:cNvPr id="18" name="Pladsholder til slidenummer 1">
            <a:extLst>
              <a:ext uri="{FF2B5EF4-FFF2-40B4-BE49-F238E27FC236}">
                <a16:creationId xmlns:a16="http://schemas.microsoft.com/office/drawing/2014/main" id="{9AA54E39-9F0C-452E-AC8C-600705D75DD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s-ES" sz="1400" dirty="0"/>
              <a:t>E</a:t>
            </a:r>
            <a:r>
              <a:rPr lang="en-US" sz="1400" dirty="0" err="1"/>
              <a:t>stefanía</a:t>
            </a:r>
            <a:endParaRPr lang="en-US" dirty="0"/>
          </a:p>
        </p:txBody>
      </p:sp>
      <p:sp>
        <p:nvSpPr>
          <p:cNvPr id="10" name="Tekstfelt 4">
            <a:extLst>
              <a:ext uri="{FF2B5EF4-FFF2-40B4-BE49-F238E27FC236}">
                <a16:creationId xmlns:a16="http://schemas.microsoft.com/office/drawing/2014/main" id="{059E977A-AC93-493A-AD9C-64A079F43EA2}"/>
              </a:ext>
            </a:extLst>
          </p:cNvPr>
          <p:cNvSpPr txBox="1"/>
          <p:nvPr/>
        </p:nvSpPr>
        <p:spPr>
          <a:xfrm>
            <a:off x="700022" y="3350376"/>
            <a:ext cx="5237797" cy="2062103"/>
          </a:xfrm>
          <a:prstGeom prst="rect">
            <a:avLst/>
          </a:prstGeom>
          <a:noFill/>
        </p:spPr>
        <p:txBody>
          <a:bodyPr wrap="square" rtlCol="0">
            <a:spAutoFit/>
          </a:bodyPr>
          <a:lstStyle/>
          <a:p>
            <a:endParaRPr lang="en-GB" sz="2800" spc="300" dirty="0"/>
          </a:p>
          <a:p>
            <a:endParaRPr lang="en-GB" sz="1600" spc="300" dirty="0"/>
          </a:p>
          <a:p>
            <a:pPr marL="285750" indent="-285750">
              <a:buFont typeface="Wingdings" panose="05000000000000000000" pitchFamily="2" charset="2"/>
              <a:buChar char="Ø"/>
            </a:pPr>
            <a:endParaRPr lang="en-GB" sz="1600" spc="300" dirty="0"/>
          </a:p>
          <a:p>
            <a:pPr marL="285750" indent="-285750">
              <a:buFont typeface="Wingdings" panose="05000000000000000000" pitchFamily="2" charset="2"/>
              <a:buChar char="Ø"/>
            </a:pPr>
            <a:r>
              <a:rPr lang="en-GB" sz="2000" spc="300" dirty="0"/>
              <a:t>Zero-pole cancellation method:</a:t>
            </a:r>
          </a:p>
          <a:p>
            <a:pPr marL="285750" indent="-285750" rtl="0">
              <a:buFont typeface="Wingdings" panose="05000000000000000000" pitchFamily="2" charset="2"/>
              <a:buChar char="Ø"/>
            </a:pPr>
            <a:endParaRPr lang="en-GB" sz="1600" spc="300" dirty="0"/>
          </a:p>
          <a:p>
            <a:pPr rtl="0"/>
            <a:endParaRPr lang="en-GB" sz="1600" spc="300" dirty="0"/>
          </a:p>
          <a:p>
            <a:pPr rtl="0"/>
            <a:endParaRPr lang="en-GB" sz="1600" spc="300" dirty="0"/>
          </a:p>
        </p:txBody>
      </p:sp>
      <mc:AlternateContent xmlns:mc="http://schemas.openxmlformats.org/markup-compatibility/2006" xmlns:a14="http://schemas.microsoft.com/office/drawing/2010/main">
        <mc:Choice Requires="a14">
          <p:sp>
            <p:nvSpPr>
              <p:cNvPr id="11" name="Rectángulo 10">
                <a:extLst>
                  <a:ext uri="{FF2B5EF4-FFF2-40B4-BE49-F238E27FC236}">
                    <a16:creationId xmlns:a16="http://schemas.microsoft.com/office/drawing/2014/main" id="{D02786EF-B146-442F-A5FA-5328C9106B32}"/>
                  </a:ext>
                </a:extLst>
              </p:cNvPr>
              <p:cNvSpPr/>
              <p:nvPr/>
            </p:nvSpPr>
            <p:spPr>
              <a:xfrm>
                <a:off x="1117221" y="5069554"/>
                <a:ext cx="2094676" cy="715004"/>
              </a:xfrm>
              <a:prstGeom prst="rect">
                <a:avLst/>
              </a:prstGeom>
              <a:ln w="6350">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𝐾</m:t>
                          </m:r>
                        </m:e>
                        <m:sub>
                          <m:r>
                            <a:rPr lang="es-ES" sz="2000" b="0" i="1" smtClean="0">
                              <a:latin typeface="Cambria Math" panose="02040503050406030204" pitchFamily="18" charset="0"/>
                              <a:ea typeface="Cambria Math" panose="02040503050406030204" pitchFamily="18" charset="0"/>
                            </a:rPr>
                            <m:t>𝐼</m:t>
                          </m:r>
                          <m:r>
                            <a:rPr lang="es-ES" sz="2000" b="0" i="1" smtClean="0">
                              <a:latin typeface="Cambria Math" panose="02040503050406030204" pitchFamily="18" charset="0"/>
                              <a:ea typeface="Cambria Math" panose="02040503050406030204" pitchFamily="18" charset="0"/>
                            </a:rPr>
                            <m:t>,</m:t>
                          </m:r>
                          <m:r>
                            <a:rPr lang="es-ES" sz="2000" i="1">
                              <a:latin typeface="Cambria Math" panose="02040503050406030204" pitchFamily="18" charset="0"/>
                              <a:ea typeface="Cambria Math" panose="02040503050406030204" pitchFamily="18" charset="0"/>
                            </a:rPr>
                            <m:t>𝜔</m:t>
                          </m:r>
                        </m:sub>
                      </m:sSub>
                      <m:r>
                        <a:rPr lang="es-ES" sz="2000" b="0" i="1" smtClean="0">
                          <a:latin typeface="Cambria Math" panose="02040503050406030204" pitchFamily="18" charset="0"/>
                          <a:ea typeface="Cambria Math" panose="02040503050406030204" pitchFamily="18" charset="0"/>
                        </a:rPr>
                        <m:t> </m:t>
                      </m:r>
                      <m:r>
                        <a:rPr lang="es-ES" sz="2000" i="1">
                          <a:latin typeface="Cambria Math" panose="02040503050406030204" pitchFamily="18" charset="0"/>
                          <a:ea typeface="Cambria Math" panose="02040503050406030204" pitchFamily="18" charset="0"/>
                        </a:rPr>
                        <m:t>= </m:t>
                      </m:r>
                      <m:f>
                        <m:fPr>
                          <m:ctrlPr>
                            <a:rPr lang="es-ES" sz="2000" i="1">
                              <a:latin typeface="Cambria Math" panose="02040503050406030204" pitchFamily="18" charset="0"/>
                              <a:ea typeface="Cambria Math" panose="02040503050406030204" pitchFamily="18" charset="0"/>
                            </a:rPr>
                          </m:ctrlPr>
                        </m:fPr>
                        <m:num>
                          <m:r>
                            <a:rPr lang="es-ES" sz="2000" b="0" i="1" smtClean="0">
                              <a:latin typeface="Cambria Math" panose="02040503050406030204" pitchFamily="18" charset="0"/>
                              <a:ea typeface="Cambria Math" panose="02040503050406030204" pitchFamily="18" charset="0"/>
                            </a:rPr>
                            <m:t>𝐵</m:t>
                          </m:r>
                        </m:num>
                        <m:den>
                          <m:r>
                            <a:rPr lang="es-ES" sz="2000" b="0" i="1" smtClean="0">
                              <a:latin typeface="Cambria Math" panose="02040503050406030204" pitchFamily="18" charset="0"/>
                              <a:ea typeface="Cambria Math" panose="02040503050406030204" pitchFamily="18" charset="0"/>
                            </a:rPr>
                            <m:t>𝐽</m:t>
                          </m:r>
                        </m:den>
                      </m:f>
                      <m:r>
                        <a:rPr lang="es-ES" sz="2000" i="1" smtClean="0">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 </m:t>
                      </m:r>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 </m:t>
                          </m:r>
                          <m:r>
                            <a:rPr lang="es-ES" sz="2000" i="1">
                              <a:latin typeface="Cambria Math" panose="02040503050406030204" pitchFamily="18" charset="0"/>
                              <a:ea typeface="Cambria Math" panose="02040503050406030204" pitchFamily="18" charset="0"/>
                            </a:rPr>
                            <m:t>𝐾</m:t>
                          </m:r>
                        </m:e>
                        <m:sub>
                          <m:r>
                            <a:rPr lang="es-ES" sz="2000" b="0" i="1" smtClean="0">
                              <a:latin typeface="Cambria Math" panose="02040503050406030204" pitchFamily="18" charset="0"/>
                              <a:ea typeface="Cambria Math" panose="02040503050406030204" pitchFamily="18" charset="0"/>
                            </a:rPr>
                            <m:t>𝑃</m:t>
                          </m:r>
                          <m:r>
                            <a:rPr lang="es-ES" sz="2000" b="0" i="1" smtClean="0">
                              <a:latin typeface="Cambria Math" panose="02040503050406030204" pitchFamily="18" charset="0"/>
                              <a:ea typeface="Cambria Math" panose="02040503050406030204" pitchFamily="18" charset="0"/>
                            </a:rPr>
                            <m:t>,</m:t>
                          </m:r>
                          <m:r>
                            <a:rPr lang="es-ES" sz="2000" i="1">
                              <a:latin typeface="Cambria Math" panose="02040503050406030204" pitchFamily="18" charset="0"/>
                              <a:ea typeface="Cambria Math" panose="02040503050406030204" pitchFamily="18" charset="0"/>
                            </a:rPr>
                            <m:t>𝜔</m:t>
                          </m:r>
                        </m:sub>
                      </m:sSub>
                      <m:r>
                        <a:rPr lang="es-ES" sz="2000" i="1">
                          <a:latin typeface="Cambria Math" panose="02040503050406030204" pitchFamily="18" charset="0"/>
                          <a:ea typeface="Cambria Math" panose="02040503050406030204" pitchFamily="18" charset="0"/>
                        </a:rPr>
                        <m:t> </m:t>
                      </m:r>
                    </m:oMath>
                  </m:oMathPara>
                </a14:m>
                <a:endParaRPr lang="en-US" dirty="0"/>
              </a:p>
            </p:txBody>
          </p:sp>
        </mc:Choice>
        <mc:Fallback xmlns="">
          <p:sp>
            <p:nvSpPr>
              <p:cNvPr id="11" name="Rectángulo 10">
                <a:extLst>
                  <a:ext uri="{FF2B5EF4-FFF2-40B4-BE49-F238E27FC236}">
                    <a16:creationId xmlns:a16="http://schemas.microsoft.com/office/drawing/2014/main" id="{D02786EF-B146-442F-A5FA-5328C9106B32}"/>
                  </a:ext>
                </a:extLst>
              </p:cNvPr>
              <p:cNvSpPr>
                <a:spLocks noRot="1" noChangeAspect="1" noMove="1" noResize="1" noEditPoints="1" noAdjustHandles="1" noChangeArrowheads="1" noChangeShapeType="1" noTextEdit="1"/>
              </p:cNvSpPr>
              <p:nvPr/>
            </p:nvSpPr>
            <p:spPr>
              <a:xfrm>
                <a:off x="1117221" y="5069554"/>
                <a:ext cx="2094676" cy="715004"/>
              </a:xfrm>
              <a:prstGeom prst="rect">
                <a:avLst/>
              </a:prstGeom>
              <a:blipFill>
                <a:blip r:embed="rId3"/>
                <a:stretch>
                  <a:fillRect/>
                </a:stretch>
              </a:blipFill>
              <a:ln w="63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ángulo 18">
                <a:extLst>
                  <a:ext uri="{FF2B5EF4-FFF2-40B4-BE49-F238E27FC236}">
                    <a16:creationId xmlns:a16="http://schemas.microsoft.com/office/drawing/2014/main" id="{38D5D522-7F3C-432B-9BE9-8D6238C402E1}"/>
                  </a:ext>
                </a:extLst>
              </p:cNvPr>
              <p:cNvSpPr/>
              <p:nvPr/>
            </p:nvSpPr>
            <p:spPr>
              <a:xfrm>
                <a:off x="3688983" y="5213728"/>
                <a:ext cx="2303323" cy="419730"/>
              </a:xfrm>
              <a:prstGeom prst="rect">
                <a:avLst/>
              </a:prstGeom>
              <a:ln w="6350">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 </m:t>
                          </m:r>
                          <m:r>
                            <a:rPr lang="es-ES" sz="2000" i="1">
                              <a:latin typeface="Cambria Math" panose="02040503050406030204" pitchFamily="18" charset="0"/>
                              <a:ea typeface="Cambria Math" panose="02040503050406030204" pitchFamily="18" charset="0"/>
                            </a:rPr>
                            <m:t>𝐾</m:t>
                          </m:r>
                        </m:e>
                        <m:sub>
                          <m:r>
                            <a:rPr lang="es-ES" sz="2000" b="0" i="1" smtClean="0">
                              <a:latin typeface="Cambria Math" panose="02040503050406030204" pitchFamily="18" charset="0"/>
                              <a:ea typeface="Cambria Math" panose="02040503050406030204" pitchFamily="18" charset="0"/>
                            </a:rPr>
                            <m:t>𝑃</m:t>
                          </m:r>
                          <m:r>
                            <a:rPr lang="es-ES" sz="2000" b="0" i="1" smtClean="0">
                              <a:latin typeface="Cambria Math" panose="02040503050406030204" pitchFamily="18" charset="0"/>
                              <a:ea typeface="Cambria Math" panose="02040503050406030204" pitchFamily="18" charset="0"/>
                            </a:rPr>
                            <m:t>,</m:t>
                          </m:r>
                          <m:r>
                            <a:rPr lang="es-ES" sz="2000" i="1">
                              <a:latin typeface="Cambria Math" panose="02040503050406030204" pitchFamily="18" charset="0"/>
                              <a:ea typeface="Cambria Math" panose="02040503050406030204" pitchFamily="18" charset="0"/>
                            </a:rPr>
                            <m:t>𝜔</m:t>
                          </m:r>
                        </m:sub>
                      </m:sSub>
                      <m:r>
                        <a:rPr lang="es-ES" sz="2000" i="1">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𝐽</m:t>
                      </m:r>
                      <m:r>
                        <a:rPr lang="es-ES" sz="2000" b="0" i="1" smtClean="0">
                          <a:latin typeface="Cambria Math" panose="02040503050406030204" pitchFamily="18" charset="0"/>
                        </a:rPr>
                        <m:t> </m:t>
                      </m:r>
                      <m:r>
                        <a:rPr lang="es-ES" sz="2000" i="1">
                          <a:latin typeface="Cambria Math" panose="02040503050406030204" pitchFamily="18" charset="0"/>
                          <a:ea typeface="Cambria Math" panose="02040503050406030204" pitchFamily="18" charset="0"/>
                        </a:rPr>
                        <m:t>∙ </m:t>
                      </m:r>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𝑇</m:t>
                          </m:r>
                        </m:e>
                        <m:sub>
                          <m:r>
                            <a:rPr lang="es-ES" sz="2000" b="0" i="1" smtClean="0">
                              <a:latin typeface="Cambria Math" panose="02040503050406030204" pitchFamily="18" charset="0"/>
                              <a:ea typeface="Cambria Math" panose="02040503050406030204" pitchFamily="18" charset="0"/>
                            </a:rPr>
                            <m:t>𝑐</m:t>
                          </m:r>
                        </m:sub>
                      </m:sSub>
                      <m:r>
                        <a:rPr lang="es-ES" sz="2000" i="1">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 </m:t>
                      </m:r>
                      <m:sSubSup>
                        <m:sSubSupPr>
                          <m:ctrlPr>
                            <a:rPr lang="es-ES" sz="2000" b="0" i="1" smtClean="0">
                              <a:latin typeface="Cambria Math" panose="02040503050406030204" pitchFamily="18" charset="0"/>
                              <a:ea typeface="Cambria Math" panose="02040503050406030204" pitchFamily="18" charset="0"/>
                            </a:rPr>
                          </m:ctrlPr>
                        </m:sSubSupPr>
                        <m:e>
                          <m:r>
                            <a:rPr lang="es-ES" sz="2000" b="0" i="1" smtClean="0">
                              <a:latin typeface="Cambria Math" panose="02040503050406030204" pitchFamily="18" charset="0"/>
                              <a:ea typeface="Cambria Math" panose="02040503050406030204" pitchFamily="18" charset="0"/>
                            </a:rPr>
                            <m:t>𝜔</m:t>
                          </m:r>
                        </m:e>
                        <m:sub>
                          <m:r>
                            <a:rPr lang="es-ES" sz="2000" b="0" i="1" smtClean="0">
                              <a:latin typeface="Cambria Math" panose="02040503050406030204" pitchFamily="18" charset="0"/>
                              <a:ea typeface="Cambria Math" panose="02040503050406030204" pitchFamily="18" charset="0"/>
                            </a:rPr>
                            <m:t>𝑛</m:t>
                          </m:r>
                        </m:sub>
                        <m:sup>
                          <m:r>
                            <a:rPr lang="es-ES" sz="2000" b="0" i="1" smtClean="0">
                              <a:latin typeface="Cambria Math" panose="02040503050406030204" pitchFamily="18" charset="0"/>
                              <a:ea typeface="Cambria Math" panose="02040503050406030204" pitchFamily="18" charset="0"/>
                            </a:rPr>
                            <m:t>2</m:t>
                          </m:r>
                        </m:sup>
                      </m:sSubSup>
                    </m:oMath>
                  </m:oMathPara>
                </a14:m>
                <a:endParaRPr lang="en-US" dirty="0"/>
              </a:p>
            </p:txBody>
          </p:sp>
        </mc:Choice>
        <mc:Fallback xmlns="">
          <p:sp>
            <p:nvSpPr>
              <p:cNvPr id="19" name="Rectángulo 18">
                <a:extLst>
                  <a:ext uri="{FF2B5EF4-FFF2-40B4-BE49-F238E27FC236}">
                    <a16:creationId xmlns:a16="http://schemas.microsoft.com/office/drawing/2014/main" id="{38D5D522-7F3C-432B-9BE9-8D6238C402E1}"/>
                  </a:ext>
                </a:extLst>
              </p:cNvPr>
              <p:cNvSpPr>
                <a:spLocks noRot="1" noChangeAspect="1" noMove="1" noResize="1" noEditPoints="1" noAdjustHandles="1" noChangeArrowheads="1" noChangeShapeType="1" noTextEdit="1"/>
              </p:cNvSpPr>
              <p:nvPr/>
            </p:nvSpPr>
            <p:spPr>
              <a:xfrm>
                <a:off x="3688983" y="5213728"/>
                <a:ext cx="2303323" cy="419730"/>
              </a:xfrm>
              <a:prstGeom prst="rect">
                <a:avLst/>
              </a:prstGeom>
              <a:blipFill>
                <a:blip r:embed="rId4"/>
                <a:stretch>
                  <a:fillRect b="-7143"/>
                </a:stretch>
              </a:blipFill>
              <a:ln w="6350">
                <a:solidFill>
                  <a:schemeClr val="tx1"/>
                </a:solidFill>
              </a:ln>
            </p:spPr>
            <p:txBody>
              <a:bodyPr/>
              <a:lstStyle/>
              <a:p>
                <a:r>
                  <a:rPr lang="en-US">
                    <a:noFill/>
                  </a:rPr>
                  <a:t> </a:t>
                </a:r>
              </a:p>
            </p:txBody>
          </p:sp>
        </mc:Fallback>
      </mc:AlternateContent>
      <p:sp>
        <p:nvSpPr>
          <p:cNvPr id="22" name="Abrir llave 21">
            <a:extLst>
              <a:ext uri="{FF2B5EF4-FFF2-40B4-BE49-F238E27FC236}">
                <a16:creationId xmlns:a16="http://schemas.microsoft.com/office/drawing/2014/main" id="{C7177CB5-1F19-4026-A0D2-F686870B2E80}"/>
              </a:ext>
            </a:extLst>
          </p:cNvPr>
          <p:cNvSpPr/>
          <p:nvPr/>
        </p:nvSpPr>
        <p:spPr>
          <a:xfrm>
            <a:off x="6845046" y="4135847"/>
            <a:ext cx="69448" cy="142593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3" name="Rectángulo 22">
                <a:extLst>
                  <a:ext uri="{FF2B5EF4-FFF2-40B4-BE49-F238E27FC236}">
                    <a16:creationId xmlns:a16="http://schemas.microsoft.com/office/drawing/2014/main" id="{BF0B90D4-C436-4466-AF7E-1BA33735C32A}"/>
                  </a:ext>
                </a:extLst>
              </p:cNvPr>
              <p:cNvSpPr/>
              <p:nvPr/>
            </p:nvSpPr>
            <p:spPr>
              <a:xfrm>
                <a:off x="7142406" y="5264777"/>
                <a:ext cx="4864152" cy="677108"/>
              </a:xfrm>
              <a:prstGeom prst="rect">
                <a:avLst/>
              </a:prstGeom>
            </p:spPr>
            <p:txBody>
              <a:bodyPr wrap="none">
                <a:spAutoFit/>
              </a:bodyPr>
              <a:lstStyle/>
              <a:p>
                <a14:m>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𝑇</m:t>
                        </m:r>
                      </m:e>
                      <m:sub>
                        <m:r>
                          <a:rPr lang="es-ES" sz="2000" b="0" i="1" smtClean="0">
                            <a:latin typeface="Cambria Math" panose="02040503050406030204" pitchFamily="18" charset="0"/>
                            <a:ea typeface="Cambria Math" panose="02040503050406030204" pitchFamily="18" charset="0"/>
                          </a:rPr>
                          <m:t>𝑐</m:t>
                        </m:r>
                      </m:sub>
                    </m:sSub>
                    <m:r>
                      <a:rPr lang="es-ES" sz="2000" i="1">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1.4 </m:t>
                    </m:r>
                    <m:r>
                      <a:rPr lang="es-ES" sz="2000" b="0" i="1" smtClean="0">
                        <a:latin typeface="Cambria Math" panose="02040503050406030204" pitchFamily="18" charset="0"/>
                        <a:ea typeface="Cambria Math" panose="02040503050406030204" pitchFamily="18" charset="0"/>
                      </a:rPr>
                      <m:t>𝑚𝑠</m:t>
                    </m:r>
                  </m:oMath>
                </a14:m>
                <a:r>
                  <a:rPr lang="en-US" sz="2000" dirty="0"/>
                  <a:t>  (</a:t>
                </a:r>
                <a:r>
                  <a:rPr lang="en-GB" sz="2000" spc="300" dirty="0"/>
                  <a:t>from step response) </a:t>
                </a:r>
              </a:p>
              <a:p>
                <a:endParaRPr lang="en-US" dirty="0"/>
              </a:p>
            </p:txBody>
          </p:sp>
        </mc:Choice>
        <mc:Fallback>
          <p:sp>
            <p:nvSpPr>
              <p:cNvPr id="23" name="Rectángulo 22">
                <a:extLst>
                  <a:ext uri="{FF2B5EF4-FFF2-40B4-BE49-F238E27FC236}">
                    <a16:creationId xmlns:a16="http://schemas.microsoft.com/office/drawing/2014/main" id="{BF0B90D4-C436-4466-AF7E-1BA33735C32A}"/>
                  </a:ext>
                </a:extLst>
              </p:cNvPr>
              <p:cNvSpPr>
                <a:spLocks noRot="1" noChangeAspect="1" noMove="1" noResize="1" noEditPoints="1" noAdjustHandles="1" noChangeArrowheads="1" noChangeShapeType="1" noTextEdit="1"/>
              </p:cNvSpPr>
              <p:nvPr/>
            </p:nvSpPr>
            <p:spPr>
              <a:xfrm>
                <a:off x="7142406" y="5264777"/>
                <a:ext cx="4864152" cy="677108"/>
              </a:xfrm>
              <a:prstGeom prst="rect">
                <a:avLst/>
              </a:prstGeom>
              <a:blipFill>
                <a:blip r:embed="rId5"/>
                <a:stretch>
                  <a:fillRect t="-4505" r="-2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ángulo 23">
                <a:extLst>
                  <a:ext uri="{FF2B5EF4-FFF2-40B4-BE49-F238E27FC236}">
                    <a16:creationId xmlns:a16="http://schemas.microsoft.com/office/drawing/2014/main" id="{8B74D4AA-AFE9-4C2D-BA12-FE148CDEADFC}"/>
                  </a:ext>
                </a:extLst>
              </p:cNvPr>
              <p:cNvSpPr/>
              <p:nvPr/>
            </p:nvSpPr>
            <p:spPr>
              <a:xfrm>
                <a:off x="7142406" y="4565469"/>
                <a:ext cx="3777444" cy="6194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𝜔</m:t>
                          </m:r>
                        </m:e>
                        <m:sub>
                          <m:r>
                            <a:rPr lang="es-ES" sz="2000" b="0" i="1" smtClean="0">
                              <a:latin typeface="Cambria Math" panose="02040503050406030204" pitchFamily="18" charset="0"/>
                              <a:ea typeface="Cambria Math" panose="02040503050406030204" pitchFamily="18" charset="0"/>
                            </a:rPr>
                            <m:t>𝐵𝑊</m:t>
                          </m:r>
                          <m:r>
                            <a:rPr lang="es-ES" sz="2000" b="0" i="1" smtClean="0">
                              <a:latin typeface="Cambria Math" panose="02040503050406030204" pitchFamily="18" charset="0"/>
                              <a:ea typeface="Cambria Math" panose="02040503050406030204" pitchFamily="18" charset="0"/>
                            </a:rPr>
                            <m:t>,</m:t>
                          </m:r>
                          <m:r>
                            <a:rPr lang="es-ES" sz="2000" i="1">
                              <a:latin typeface="Cambria Math" panose="02040503050406030204" pitchFamily="18" charset="0"/>
                              <a:ea typeface="Cambria Math" panose="02040503050406030204" pitchFamily="18" charset="0"/>
                            </a:rPr>
                            <m:t>𝜔</m:t>
                          </m:r>
                        </m:sub>
                      </m:sSub>
                      <m:r>
                        <a:rPr lang="es-ES" sz="2000" i="1">
                          <a:latin typeface="Cambria Math" panose="02040503050406030204" pitchFamily="18" charset="0"/>
                          <a:ea typeface="Cambria Math" panose="02040503050406030204" pitchFamily="18" charset="0"/>
                        </a:rPr>
                        <m:t> =</m:t>
                      </m:r>
                      <m:f>
                        <m:fPr>
                          <m:ctrlPr>
                            <a:rPr lang="es-ES" sz="2000" i="1">
                              <a:latin typeface="Cambria Math" panose="02040503050406030204" pitchFamily="18" charset="0"/>
                              <a:ea typeface="Cambria Math" panose="02040503050406030204" pitchFamily="18" charset="0"/>
                            </a:rPr>
                          </m:ctrlPr>
                        </m:fPr>
                        <m:num>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𝜔</m:t>
                              </m:r>
                            </m:e>
                            <m:sub>
                              <m:r>
                                <a:rPr lang="es-ES" sz="2000" i="1">
                                  <a:latin typeface="Cambria Math" panose="02040503050406030204" pitchFamily="18" charset="0"/>
                                  <a:ea typeface="Cambria Math" panose="02040503050406030204" pitchFamily="18" charset="0"/>
                                </a:rPr>
                                <m:t>𝐵𝑊</m:t>
                              </m:r>
                              <m:r>
                                <a:rPr lang="es-ES" sz="2000" i="1">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𝑐</m:t>
                              </m:r>
                            </m:sub>
                          </m:sSub>
                        </m:num>
                        <m:den>
                          <m:r>
                            <a:rPr lang="es-ES" sz="2000" b="0" i="1" smtClean="0">
                              <a:latin typeface="Cambria Math" panose="02040503050406030204" pitchFamily="18" charset="0"/>
                              <a:ea typeface="Cambria Math" panose="02040503050406030204" pitchFamily="18" charset="0"/>
                            </a:rPr>
                            <m:t>10</m:t>
                          </m:r>
                        </m:den>
                      </m:f>
                      <m:r>
                        <a:rPr lang="es-ES" sz="2000" b="0" i="1" smtClean="0">
                          <a:latin typeface="Cambria Math" panose="02040503050406030204" pitchFamily="18" charset="0"/>
                          <a:ea typeface="Cambria Math" panose="02040503050406030204" pitchFamily="18" charset="0"/>
                        </a:rPr>
                        <m:t>=2</m:t>
                      </m:r>
                      <m:r>
                        <a:rPr lang="es-ES" sz="2000" i="1">
                          <a:latin typeface="Cambria Math" panose="02040503050406030204" pitchFamily="18" charset="0"/>
                        </a:rPr>
                        <m:t> </m:t>
                      </m:r>
                      <m:r>
                        <a:rPr lang="es-ES" sz="2000" i="1">
                          <a:latin typeface="Cambria Math" panose="02040503050406030204" pitchFamily="18" charset="0"/>
                          <a:ea typeface="Cambria Math" panose="02040503050406030204" pitchFamily="18" charset="0"/>
                        </a:rPr>
                        <m:t>∙ </m:t>
                      </m:r>
                      <m:r>
                        <a:rPr lang="es-ES" sz="2000" i="1" smtClean="0">
                          <a:latin typeface="Cambria Math" panose="02040503050406030204" pitchFamily="18" charset="0"/>
                          <a:ea typeface="Cambria Math" panose="02040503050406030204" pitchFamily="18" charset="0"/>
                        </a:rPr>
                        <m:t>𝜋</m:t>
                      </m:r>
                      <m:r>
                        <a:rPr lang="es-ES" sz="2000" i="1">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50 </m:t>
                      </m:r>
                      <m:r>
                        <a:rPr lang="es-ES" sz="2000" b="0" i="1" smtClean="0">
                          <a:latin typeface="Cambria Math" panose="02040503050406030204" pitchFamily="18" charset="0"/>
                          <a:ea typeface="Cambria Math" panose="02040503050406030204" pitchFamily="18" charset="0"/>
                        </a:rPr>
                        <m:t>𝐻𝑧</m:t>
                      </m:r>
                    </m:oMath>
                  </m:oMathPara>
                </a14:m>
                <a:endParaRPr lang="en-US" dirty="0"/>
              </a:p>
            </p:txBody>
          </p:sp>
        </mc:Choice>
        <mc:Fallback xmlns="">
          <p:sp>
            <p:nvSpPr>
              <p:cNvPr id="24" name="Rectángulo 23">
                <a:extLst>
                  <a:ext uri="{FF2B5EF4-FFF2-40B4-BE49-F238E27FC236}">
                    <a16:creationId xmlns:a16="http://schemas.microsoft.com/office/drawing/2014/main" id="{8B74D4AA-AFE9-4C2D-BA12-FE148CDEADFC}"/>
                  </a:ext>
                </a:extLst>
              </p:cNvPr>
              <p:cNvSpPr>
                <a:spLocks noRot="1" noChangeAspect="1" noMove="1" noResize="1" noEditPoints="1" noAdjustHandles="1" noChangeArrowheads="1" noChangeShapeType="1" noTextEdit="1"/>
              </p:cNvSpPr>
              <p:nvPr/>
            </p:nvSpPr>
            <p:spPr>
              <a:xfrm>
                <a:off x="7142406" y="4565469"/>
                <a:ext cx="3777444" cy="619465"/>
              </a:xfrm>
              <a:prstGeom prst="rect">
                <a:avLst/>
              </a:prstGeom>
              <a:blipFill>
                <a:blip r:embed="rId6"/>
                <a:stretch>
                  <a:fillRect/>
                </a:stretch>
              </a:blipFill>
            </p:spPr>
            <p:txBody>
              <a:bodyPr/>
              <a:lstStyle/>
              <a:p>
                <a:r>
                  <a:rPr lang="en-US">
                    <a:noFill/>
                  </a:rPr>
                  <a:t> </a:t>
                </a:r>
              </a:p>
            </p:txBody>
          </p:sp>
        </mc:Fallback>
      </mc:AlternateContent>
      <p:pic>
        <p:nvPicPr>
          <p:cNvPr id="5" name="Imagen 4">
            <a:extLst>
              <a:ext uri="{FF2B5EF4-FFF2-40B4-BE49-F238E27FC236}">
                <a16:creationId xmlns:a16="http://schemas.microsoft.com/office/drawing/2014/main" id="{AFA87061-8965-441E-A90C-BB25154DC6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6088" y="1560838"/>
            <a:ext cx="9584938" cy="2013372"/>
          </a:xfrm>
          <a:prstGeom prst="rect">
            <a:avLst/>
          </a:prstGeom>
        </p:spPr>
      </p:pic>
      <p:sp>
        <p:nvSpPr>
          <p:cNvPr id="14" name="Rectángulo 13">
            <a:extLst>
              <a:ext uri="{FF2B5EF4-FFF2-40B4-BE49-F238E27FC236}">
                <a16:creationId xmlns:a16="http://schemas.microsoft.com/office/drawing/2014/main" id="{72624DB4-3C31-4776-A0FA-1999E653CF9C}"/>
              </a:ext>
            </a:extLst>
          </p:cNvPr>
          <p:cNvSpPr/>
          <p:nvPr/>
        </p:nvSpPr>
        <p:spPr>
          <a:xfrm>
            <a:off x="7142406" y="4083338"/>
            <a:ext cx="2674130" cy="400110"/>
          </a:xfrm>
          <a:prstGeom prst="rect">
            <a:avLst/>
          </a:prstGeom>
        </p:spPr>
        <p:txBody>
          <a:bodyPr wrap="none">
            <a:spAutoFit/>
          </a:bodyPr>
          <a:lstStyle/>
          <a:p>
            <a:r>
              <a:rPr lang="en-GB" sz="2000" spc="300" dirty="0"/>
              <a:t>Overshoot &lt; 5% </a:t>
            </a:r>
          </a:p>
        </p:txBody>
      </p:sp>
    </p:spTree>
    <p:extLst>
      <p:ext uri="{BB962C8B-B14F-4D97-AF65-F5344CB8AC3E}">
        <p14:creationId xmlns:p14="http://schemas.microsoft.com/office/powerpoint/2010/main" val="33037574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25</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9056498" cy="1474385"/>
          </a:xfrm>
        </p:spPr>
        <p:txBody>
          <a:bodyPr/>
          <a:lstStyle/>
          <a:p>
            <a:r>
              <a:rPr lang="es-ES" dirty="0"/>
              <a:t>PI speed controller </a:t>
            </a:r>
            <a:endParaRPr lang="en-US" dirty="0"/>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59</a:t>
            </a:r>
          </a:p>
        </p:txBody>
      </p:sp>
      <p:sp>
        <p:nvSpPr>
          <p:cNvPr id="18" name="Pladsholder til slidenummer 1">
            <a:extLst>
              <a:ext uri="{FF2B5EF4-FFF2-40B4-BE49-F238E27FC236}">
                <a16:creationId xmlns:a16="http://schemas.microsoft.com/office/drawing/2014/main" id="{9AA54E39-9F0C-452E-AC8C-600705D75DD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s-ES" sz="1400" dirty="0"/>
              <a:t>E</a:t>
            </a:r>
            <a:r>
              <a:rPr lang="en-US" sz="1400" dirty="0" err="1"/>
              <a:t>stefanía</a:t>
            </a:r>
            <a:endParaRPr lang="en-US" dirty="0"/>
          </a:p>
        </p:txBody>
      </p:sp>
      <p:pic>
        <p:nvPicPr>
          <p:cNvPr id="4" name="Imagen 3">
            <a:extLst>
              <a:ext uri="{FF2B5EF4-FFF2-40B4-BE49-F238E27FC236}">
                <a16:creationId xmlns:a16="http://schemas.microsoft.com/office/drawing/2014/main" id="{6CF3CF13-4BD8-41ED-AB5D-0AD4FF5FBBD5}"/>
              </a:ext>
            </a:extLst>
          </p:cNvPr>
          <p:cNvPicPr>
            <a:picLocks noChangeAspect="1"/>
          </p:cNvPicPr>
          <p:nvPr/>
        </p:nvPicPr>
        <p:blipFill>
          <a:blip r:embed="rId3"/>
          <a:stretch>
            <a:fillRect/>
          </a:stretch>
        </p:blipFill>
        <p:spPr>
          <a:xfrm>
            <a:off x="877714" y="1260088"/>
            <a:ext cx="5020707" cy="4645551"/>
          </a:xfrm>
          <a:prstGeom prst="rect">
            <a:avLst/>
          </a:prstGeom>
        </p:spPr>
      </p:pic>
      <p:pic>
        <p:nvPicPr>
          <p:cNvPr id="6" name="Imagen 5">
            <a:extLst>
              <a:ext uri="{FF2B5EF4-FFF2-40B4-BE49-F238E27FC236}">
                <a16:creationId xmlns:a16="http://schemas.microsoft.com/office/drawing/2014/main" id="{07DB6C13-864E-43A0-AEBD-D29F87F3569B}"/>
              </a:ext>
            </a:extLst>
          </p:cNvPr>
          <p:cNvPicPr>
            <a:picLocks noChangeAspect="1"/>
          </p:cNvPicPr>
          <p:nvPr/>
        </p:nvPicPr>
        <p:blipFill>
          <a:blip r:embed="rId4"/>
          <a:stretch>
            <a:fillRect/>
          </a:stretch>
        </p:blipFill>
        <p:spPr>
          <a:xfrm>
            <a:off x="6248367" y="1152304"/>
            <a:ext cx="4909627" cy="4909627"/>
          </a:xfrm>
          <a:prstGeom prst="rect">
            <a:avLst/>
          </a:prstGeom>
        </p:spPr>
      </p:pic>
    </p:spTree>
    <p:extLst>
      <p:ext uri="{BB962C8B-B14F-4D97-AF65-F5344CB8AC3E}">
        <p14:creationId xmlns:p14="http://schemas.microsoft.com/office/powerpoint/2010/main" val="22700732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26</a:t>
            </a:fld>
            <a:endParaRPr lang="en-US" dirty="0"/>
          </a:p>
        </p:txBody>
      </p:sp>
      <p:sp>
        <p:nvSpPr>
          <p:cNvPr id="3" name="Titel 2"/>
          <p:cNvSpPr>
            <a:spLocks noGrp="1"/>
          </p:cNvSpPr>
          <p:nvPr>
            <p:ph type="title"/>
          </p:nvPr>
        </p:nvSpPr>
        <p:spPr>
          <a:xfrm>
            <a:off x="587373" y="379787"/>
            <a:ext cx="6145023" cy="1621619"/>
          </a:xfrm>
        </p:spPr>
        <p:txBody>
          <a:bodyPr rtlCol="0"/>
          <a:lstStyle/>
          <a:p>
            <a:pPr rtl="0"/>
            <a:r>
              <a:rPr lang="en-US" dirty="0"/>
              <a:t>Simulation result</a:t>
            </a:r>
            <a:endParaRPr lang="da-DK" dirty="0">
              <a:solidFill>
                <a:schemeClr val="accent4"/>
              </a:solidFill>
            </a:endParaRPr>
          </a:p>
        </p:txBody>
      </p:sp>
      <p:sp>
        <p:nvSpPr>
          <p:cNvPr id="10" name="Pladsholder til slidenummer 1">
            <a:extLst>
              <a:ext uri="{FF2B5EF4-FFF2-40B4-BE49-F238E27FC236}">
                <a16:creationId xmlns:a16="http://schemas.microsoft.com/office/drawing/2014/main" id="{48CF1FBB-FB7A-48CA-A7A8-D9D2B515141F}"/>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2" name="Pladsholder til slidenummer 1">
            <a:extLst>
              <a:ext uri="{FF2B5EF4-FFF2-40B4-BE49-F238E27FC236}">
                <a16:creationId xmlns:a16="http://schemas.microsoft.com/office/drawing/2014/main" id="{9E11992D-C297-4BC4-88B0-F4401B08617E}"/>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59</a:t>
            </a:r>
          </a:p>
        </p:txBody>
      </p:sp>
      <p:pic>
        <p:nvPicPr>
          <p:cNvPr id="5" name="Picture 4" descr="A close up of a map&#10;&#10;Description automatically generated">
            <a:extLst>
              <a:ext uri="{FF2B5EF4-FFF2-40B4-BE49-F238E27FC236}">
                <a16:creationId xmlns:a16="http://schemas.microsoft.com/office/drawing/2014/main" id="{0F9296FA-6BAA-4445-A5D9-91AD86195F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6196" y="1067040"/>
            <a:ext cx="6833883" cy="5790959"/>
          </a:xfrm>
          <a:prstGeom prst="rect">
            <a:avLst/>
          </a:prstGeom>
        </p:spPr>
      </p:pic>
      <p:sp>
        <p:nvSpPr>
          <p:cNvPr id="14" name="Textfeld 5">
            <a:extLst>
              <a:ext uri="{FF2B5EF4-FFF2-40B4-BE49-F238E27FC236}">
                <a16:creationId xmlns:a16="http://schemas.microsoft.com/office/drawing/2014/main" id="{953CF7A9-708C-274D-9FB8-871980C62688}"/>
              </a:ext>
            </a:extLst>
          </p:cNvPr>
          <p:cNvSpPr txBox="1"/>
          <p:nvPr/>
        </p:nvSpPr>
        <p:spPr>
          <a:xfrm>
            <a:off x="587373" y="3429000"/>
            <a:ext cx="4030950" cy="400110"/>
          </a:xfrm>
          <a:prstGeom prst="rect">
            <a:avLst/>
          </a:prstGeom>
          <a:noFill/>
        </p:spPr>
        <p:txBody>
          <a:bodyPr wrap="square" rtlCol="0">
            <a:spAutoFit/>
          </a:bodyPr>
          <a:lstStyle/>
          <a:p>
            <a:pPr algn="ctr"/>
            <a:r>
              <a:rPr lang="en-US" sz="2000" spc="300" dirty="0"/>
              <a:t>Torque Control</a:t>
            </a:r>
          </a:p>
        </p:txBody>
      </p:sp>
    </p:spTree>
    <p:extLst>
      <p:ext uri="{BB962C8B-B14F-4D97-AF65-F5344CB8AC3E}">
        <p14:creationId xmlns:p14="http://schemas.microsoft.com/office/powerpoint/2010/main" val="42554272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27</a:t>
            </a:fld>
            <a:endParaRPr lang="en-US" dirty="0"/>
          </a:p>
        </p:txBody>
      </p:sp>
      <p:sp>
        <p:nvSpPr>
          <p:cNvPr id="3" name="Titel 2"/>
          <p:cNvSpPr>
            <a:spLocks noGrp="1"/>
          </p:cNvSpPr>
          <p:nvPr>
            <p:ph type="title"/>
          </p:nvPr>
        </p:nvSpPr>
        <p:spPr>
          <a:xfrm>
            <a:off x="587373" y="379787"/>
            <a:ext cx="6145023" cy="1621619"/>
          </a:xfrm>
        </p:spPr>
        <p:txBody>
          <a:bodyPr rtlCol="0"/>
          <a:lstStyle/>
          <a:p>
            <a:pPr rtl="0"/>
            <a:r>
              <a:rPr lang="en-US" dirty="0"/>
              <a:t>Simulation result</a:t>
            </a:r>
            <a:endParaRPr lang="da-DK" dirty="0">
              <a:solidFill>
                <a:schemeClr val="accent4"/>
              </a:solidFill>
            </a:endParaRPr>
          </a:p>
        </p:txBody>
      </p:sp>
      <p:sp>
        <p:nvSpPr>
          <p:cNvPr id="10" name="Pladsholder til slidenummer 1">
            <a:extLst>
              <a:ext uri="{FF2B5EF4-FFF2-40B4-BE49-F238E27FC236}">
                <a16:creationId xmlns:a16="http://schemas.microsoft.com/office/drawing/2014/main" id="{48CF1FBB-FB7A-48CA-A7A8-D9D2B515141F}"/>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2" name="Pladsholder til slidenummer 1">
            <a:extLst>
              <a:ext uri="{FF2B5EF4-FFF2-40B4-BE49-F238E27FC236}">
                <a16:creationId xmlns:a16="http://schemas.microsoft.com/office/drawing/2014/main" id="{9E11992D-C297-4BC4-88B0-F4401B08617E}"/>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59</a:t>
            </a:r>
          </a:p>
        </p:txBody>
      </p:sp>
      <p:pic>
        <p:nvPicPr>
          <p:cNvPr id="7" name="Picture 6" descr="A close up of a map&#10;&#10;Description automatically generated">
            <a:extLst>
              <a:ext uri="{FF2B5EF4-FFF2-40B4-BE49-F238E27FC236}">
                <a16:creationId xmlns:a16="http://schemas.microsoft.com/office/drawing/2014/main" id="{E00D9DC0-D087-6F44-862E-342DDBAFE4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4068" y="1066800"/>
            <a:ext cx="7040571" cy="5791200"/>
          </a:xfrm>
          <a:prstGeom prst="rect">
            <a:avLst/>
          </a:prstGeom>
        </p:spPr>
      </p:pic>
      <p:sp>
        <p:nvSpPr>
          <p:cNvPr id="11" name="Textfeld 5">
            <a:extLst>
              <a:ext uri="{FF2B5EF4-FFF2-40B4-BE49-F238E27FC236}">
                <a16:creationId xmlns:a16="http://schemas.microsoft.com/office/drawing/2014/main" id="{A1B60DEB-8F17-C54B-8FE7-7FA22EF78460}"/>
              </a:ext>
            </a:extLst>
          </p:cNvPr>
          <p:cNvSpPr txBox="1"/>
          <p:nvPr/>
        </p:nvSpPr>
        <p:spPr>
          <a:xfrm>
            <a:off x="587373" y="3429000"/>
            <a:ext cx="4030950" cy="400110"/>
          </a:xfrm>
          <a:prstGeom prst="rect">
            <a:avLst/>
          </a:prstGeom>
          <a:noFill/>
        </p:spPr>
        <p:txBody>
          <a:bodyPr wrap="square" rtlCol="0">
            <a:spAutoFit/>
          </a:bodyPr>
          <a:lstStyle/>
          <a:p>
            <a:pPr algn="ctr"/>
            <a:r>
              <a:rPr lang="en-US" sz="2000" spc="300" dirty="0"/>
              <a:t>Speed Control</a:t>
            </a:r>
          </a:p>
        </p:txBody>
      </p:sp>
    </p:spTree>
    <p:extLst>
      <p:ext uri="{BB962C8B-B14F-4D97-AF65-F5344CB8AC3E}">
        <p14:creationId xmlns:p14="http://schemas.microsoft.com/office/powerpoint/2010/main" val="3796859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28</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291121"/>
            <a:ext cx="11360786" cy="1281648"/>
          </a:xfrm>
        </p:spPr>
        <p:txBody>
          <a:bodyPr/>
          <a:lstStyle/>
          <a:p>
            <a:r>
              <a:rPr lang="en-US" dirty="0"/>
              <a:t>Regenerative braking</a:t>
            </a:r>
          </a:p>
        </p:txBody>
      </p:sp>
      <p:sp>
        <p:nvSpPr>
          <p:cNvPr id="11" name="Pladsholder til slidenummer 1">
            <a:extLst>
              <a:ext uri="{FF2B5EF4-FFF2-40B4-BE49-F238E27FC236}">
                <a16:creationId xmlns:a16="http://schemas.microsoft.com/office/drawing/2014/main" id="{3766E1D2-30EF-4BF2-8F6D-529ED916EFCD}"/>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6" name="Pladsholder til slidenummer 1">
            <a:extLst>
              <a:ext uri="{FF2B5EF4-FFF2-40B4-BE49-F238E27FC236}">
                <a16:creationId xmlns:a16="http://schemas.microsoft.com/office/drawing/2014/main" id="{40CB867D-AAF9-4C94-88E9-9B4A213B0EF0}"/>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59</a:t>
            </a:r>
          </a:p>
        </p:txBody>
      </p:sp>
      <p:pic>
        <p:nvPicPr>
          <p:cNvPr id="5" name="Picture 4" descr="A close up of a map&#10;&#10;Description automatically generated">
            <a:extLst>
              <a:ext uri="{FF2B5EF4-FFF2-40B4-BE49-F238E27FC236}">
                <a16:creationId xmlns:a16="http://schemas.microsoft.com/office/drawing/2014/main" id="{EB31674A-CE14-B945-8FA6-28BC292C92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374" y="1774303"/>
            <a:ext cx="5221991" cy="432795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804705E-F2E2-FE4D-A3B3-670A94B95344}"/>
                  </a:ext>
                </a:extLst>
              </p:cNvPr>
              <p:cNvSpPr txBox="1"/>
              <p:nvPr/>
            </p:nvSpPr>
            <p:spPr>
              <a:xfrm>
                <a:off x="7658213" y="3757104"/>
                <a:ext cx="2184124" cy="499689"/>
              </a:xfrm>
              <a:prstGeom prst="rect">
                <a:avLst/>
              </a:prstGeom>
              <a:noFill/>
            </p:spPr>
            <p:txBody>
              <a:bodyPr wrap="none" lIns="0" tIns="0" rIns="0" bIns="0" rtlCol="0">
                <a:spAutoFit/>
              </a:bodyPr>
              <a:lstStyle/>
              <a:p>
                <a14:m>
                  <m:oMath xmlns:m="http://schemas.openxmlformats.org/officeDocument/2006/math">
                    <m:r>
                      <a:rPr lang="en-US" sz="2000" b="0" i="1" smtClean="0">
                        <a:latin typeface="Cambria Math" panose="02040503050406030204" pitchFamily="18" charset="0"/>
                      </a:rPr>
                      <m:t>𝑠𝑙𝑖𝑝</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𝑛</m:t>
                            </m:r>
                          </m:e>
                          <m:sub>
                            <m:r>
                              <a:rPr lang="en-US" sz="2000" b="0" i="1" smtClean="0">
                                <a:latin typeface="Cambria Math" panose="02040503050406030204" pitchFamily="18" charset="0"/>
                              </a:rPr>
                              <m:t>𝑠𝑦𝑛𝑐</m:t>
                            </m:r>
                          </m:sub>
                        </m:sSub>
                        <m:r>
                          <a:rPr lang="en-US" sz="2000" b="0" i="1" smtClean="0">
                            <a:latin typeface="Cambria Math" panose="02040503050406030204" pitchFamily="18" charset="0"/>
                          </a:rPr>
                          <m:t> </m:t>
                        </m:r>
                        <m:r>
                          <a:rPr lang="en-US" sz="2000" i="1">
                            <a:latin typeface="Cambria Math" panose="02040503050406030204" pitchFamily="18" charset="0"/>
                          </a:rPr>
                          <m:t>−</m:t>
                        </m:r>
                        <m:r>
                          <a:rPr lang="en-US" sz="2000" b="0" i="1" smtClean="0">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b="0" i="1" smtClean="0">
                                <a:latin typeface="Cambria Math" panose="02040503050406030204" pitchFamily="18" charset="0"/>
                              </a:rPr>
                              <m:t>𝑟𝑜𝑡𝑜𝑟</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𝑠𝑦𝑛𝑐</m:t>
                            </m:r>
                          </m:sub>
                        </m:sSub>
                      </m:den>
                    </m:f>
                  </m:oMath>
                </a14:m>
                <a:r>
                  <a:rPr lang="en-US" sz="2000" dirty="0"/>
                  <a:t> </a:t>
                </a:r>
              </a:p>
            </p:txBody>
          </p:sp>
        </mc:Choice>
        <mc:Fallback xmlns="">
          <p:sp>
            <p:nvSpPr>
              <p:cNvPr id="6" name="TextBox 5">
                <a:extLst>
                  <a:ext uri="{FF2B5EF4-FFF2-40B4-BE49-F238E27FC236}">
                    <a16:creationId xmlns:a16="http://schemas.microsoft.com/office/drawing/2014/main" id="{9804705E-F2E2-FE4D-A3B3-670A94B95344}"/>
                  </a:ext>
                </a:extLst>
              </p:cNvPr>
              <p:cNvSpPr txBox="1">
                <a:spLocks noRot="1" noChangeAspect="1" noMove="1" noResize="1" noEditPoints="1" noAdjustHandles="1" noChangeArrowheads="1" noChangeShapeType="1" noTextEdit="1"/>
              </p:cNvSpPr>
              <p:nvPr/>
            </p:nvSpPr>
            <p:spPr>
              <a:xfrm>
                <a:off x="7658213" y="3757104"/>
                <a:ext cx="2184124" cy="499689"/>
              </a:xfrm>
              <a:prstGeom prst="rect">
                <a:avLst/>
              </a:prstGeom>
              <a:blipFill>
                <a:blip r:embed="rId4"/>
                <a:stretch>
                  <a:fillRect l="-5202" t="-15000"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feld 10">
                <a:extLst>
                  <a:ext uri="{FF2B5EF4-FFF2-40B4-BE49-F238E27FC236}">
                    <a16:creationId xmlns:a16="http://schemas.microsoft.com/office/drawing/2014/main" id="{63C2987A-8CCE-3D4F-8915-44CBACAF14CC}"/>
                  </a:ext>
                </a:extLst>
              </p:cNvPr>
              <p:cNvSpPr txBox="1"/>
              <p:nvPr/>
            </p:nvSpPr>
            <p:spPr>
              <a:xfrm flipH="1">
                <a:off x="6012037" y="4523179"/>
                <a:ext cx="5613584" cy="124502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𝑟𝑜𝑡𝑜𝑟</m:t>
                          </m:r>
                        </m:sub>
                      </m:sSub>
                      <m:r>
                        <a:rPr lang="en-US" sz="2000" i="1">
                          <a:latin typeface="Cambria Math" panose="02040503050406030204" pitchFamily="18" charset="0"/>
                        </a:rPr>
                        <m:t>&gt;</m:t>
                      </m:r>
                      <m:r>
                        <a:rPr lang="en-US" sz="2000" b="0" i="1" smtClean="0">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𝑠𝑦𝑛𝑐</m:t>
                          </m:r>
                        </m:sub>
                      </m:sSub>
                    </m:oMath>
                  </m:oMathPara>
                </a14:m>
                <a:endParaRPr lang="de-DE" sz="2000" spc="300" baseline="-25000" dirty="0"/>
              </a:p>
              <a:p>
                <a:pPr algn="ctr"/>
                <a:endParaRPr lang="de-DE" sz="2000" spc="300" baseline="-25000" dirty="0"/>
              </a:p>
              <a:p>
                <a:pPr algn="ctr"/>
                <a:r>
                  <a:rPr lang="de-DE" sz="2000" spc="300" dirty="0"/>
                  <a:t>Negative </a:t>
                </a:r>
                <a:r>
                  <a:rPr lang="de-DE" sz="2000" spc="300" dirty="0" err="1"/>
                  <a:t>slip</a:t>
                </a:r>
                <a:endParaRPr lang="de-DE" sz="2000" spc="300" dirty="0"/>
              </a:p>
              <a:p>
                <a:pPr algn="ctr"/>
                <a:r>
                  <a:rPr lang="de-DE" sz="2000" spc="300" dirty="0"/>
                  <a:t>Negative </a:t>
                </a:r>
                <a:r>
                  <a:rPr lang="de-DE" sz="2000" spc="300" dirty="0" err="1"/>
                  <a:t>torque</a:t>
                </a:r>
                <a:endParaRPr lang="de-DE" sz="2000" spc="300" dirty="0"/>
              </a:p>
            </p:txBody>
          </p:sp>
        </mc:Choice>
        <mc:Fallback xmlns="">
          <p:sp>
            <p:nvSpPr>
              <p:cNvPr id="19" name="Textfeld 10">
                <a:extLst>
                  <a:ext uri="{FF2B5EF4-FFF2-40B4-BE49-F238E27FC236}">
                    <a16:creationId xmlns:a16="http://schemas.microsoft.com/office/drawing/2014/main" id="{63C2987A-8CCE-3D4F-8915-44CBACAF14CC}"/>
                  </a:ext>
                </a:extLst>
              </p:cNvPr>
              <p:cNvSpPr txBox="1">
                <a:spLocks noRot="1" noChangeAspect="1" noMove="1" noResize="1" noEditPoints="1" noAdjustHandles="1" noChangeArrowheads="1" noChangeShapeType="1" noTextEdit="1"/>
              </p:cNvSpPr>
              <p:nvPr/>
            </p:nvSpPr>
            <p:spPr>
              <a:xfrm flipH="1">
                <a:off x="6012037" y="4523179"/>
                <a:ext cx="5613584" cy="1245021"/>
              </a:xfrm>
              <a:prstGeom prst="rect">
                <a:avLst/>
              </a:prstGeom>
              <a:blipFill>
                <a:blip r:embed="rId5"/>
                <a:stretch>
                  <a:fillRect b="-7071"/>
                </a:stretch>
              </a:blipFill>
            </p:spPr>
            <p:txBody>
              <a:bodyPr/>
              <a:lstStyle/>
              <a:p>
                <a:r>
                  <a:rPr lang="en-US">
                    <a:noFill/>
                  </a:rPr>
                  <a:t> </a:t>
                </a:r>
              </a:p>
            </p:txBody>
          </p:sp>
        </mc:Fallback>
      </mc:AlternateContent>
      <p:sp>
        <p:nvSpPr>
          <p:cNvPr id="10" name="Pladsholder til slidenummer 1">
            <a:extLst>
              <a:ext uri="{FF2B5EF4-FFF2-40B4-BE49-F238E27FC236}">
                <a16:creationId xmlns:a16="http://schemas.microsoft.com/office/drawing/2014/main" id="{ABF6976B-4DC8-E84A-B9D7-79CFB719307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Faheem</a:t>
            </a:r>
            <a:endParaRPr lang="en-US" dirty="0"/>
          </a:p>
        </p:txBody>
      </p:sp>
      <p:sp>
        <p:nvSpPr>
          <p:cNvPr id="12" name="Rounded Rectangle 11">
            <a:extLst>
              <a:ext uri="{FF2B5EF4-FFF2-40B4-BE49-F238E27FC236}">
                <a16:creationId xmlns:a16="http://schemas.microsoft.com/office/drawing/2014/main" id="{63B44EB4-C418-554D-AD47-BC757DDE5C6C}"/>
              </a:ext>
            </a:extLst>
          </p:cNvPr>
          <p:cNvSpPr/>
          <p:nvPr/>
        </p:nvSpPr>
        <p:spPr>
          <a:xfrm>
            <a:off x="6095999" y="1922708"/>
            <a:ext cx="5530507" cy="1281648"/>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2000" b="1" spc="300" dirty="0" err="1">
                <a:solidFill>
                  <a:srgbClr val="201A52"/>
                </a:solidFill>
              </a:rPr>
              <a:t>When</a:t>
            </a:r>
            <a:r>
              <a:rPr lang="de-DE" sz="2000" b="1" spc="300" dirty="0">
                <a:solidFill>
                  <a:srgbClr val="201A52"/>
                </a:solidFill>
              </a:rPr>
              <a:t> </a:t>
            </a:r>
            <a:r>
              <a:rPr lang="de-DE" sz="2000" b="1" spc="300" dirty="0" err="1">
                <a:solidFill>
                  <a:srgbClr val="201A52"/>
                </a:solidFill>
              </a:rPr>
              <a:t>the</a:t>
            </a:r>
            <a:r>
              <a:rPr lang="de-DE" sz="2000" b="1" spc="300" dirty="0">
                <a:solidFill>
                  <a:srgbClr val="201A52"/>
                </a:solidFill>
              </a:rPr>
              <a:t> </a:t>
            </a:r>
            <a:r>
              <a:rPr lang="de-DE" sz="2000" b="1" spc="300" dirty="0" err="1">
                <a:solidFill>
                  <a:srgbClr val="201A52"/>
                </a:solidFill>
              </a:rPr>
              <a:t>rotor</a:t>
            </a:r>
            <a:r>
              <a:rPr lang="de-DE" sz="2000" b="1" spc="300" dirty="0">
                <a:solidFill>
                  <a:srgbClr val="201A52"/>
                </a:solidFill>
              </a:rPr>
              <a:t> </a:t>
            </a:r>
            <a:r>
              <a:rPr lang="de-DE" sz="2000" b="1" spc="300" dirty="0" err="1">
                <a:solidFill>
                  <a:srgbClr val="201A52"/>
                </a:solidFill>
              </a:rPr>
              <a:t>speed</a:t>
            </a:r>
            <a:r>
              <a:rPr lang="de-DE" sz="2000" b="1" spc="300" dirty="0">
                <a:solidFill>
                  <a:srgbClr val="201A52"/>
                </a:solidFill>
              </a:rPr>
              <a:t> </a:t>
            </a:r>
            <a:r>
              <a:rPr lang="de-DE" sz="2000" b="1" spc="300" dirty="0" err="1">
                <a:solidFill>
                  <a:srgbClr val="201A52"/>
                </a:solidFill>
              </a:rPr>
              <a:t>is</a:t>
            </a:r>
            <a:r>
              <a:rPr lang="de-DE" sz="2000" b="1" spc="300" dirty="0">
                <a:solidFill>
                  <a:srgbClr val="201A52"/>
                </a:solidFill>
              </a:rPr>
              <a:t> </a:t>
            </a:r>
            <a:r>
              <a:rPr lang="de-DE" sz="2000" b="1" spc="300" dirty="0" err="1">
                <a:solidFill>
                  <a:srgbClr val="201A52"/>
                </a:solidFill>
              </a:rPr>
              <a:t>higher</a:t>
            </a:r>
            <a:r>
              <a:rPr lang="de-DE" sz="2000" b="1" spc="300" dirty="0">
                <a:solidFill>
                  <a:srgbClr val="201A52"/>
                </a:solidFill>
              </a:rPr>
              <a:t> </a:t>
            </a:r>
            <a:r>
              <a:rPr lang="de-DE" sz="2000" b="1" spc="300" dirty="0" err="1">
                <a:solidFill>
                  <a:srgbClr val="201A52"/>
                </a:solidFill>
              </a:rPr>
              <a:t>than</a:t>
            </a:r>
            <a:r>
              <a:rPr lang="de-DE" sz="2000" b="1" spc="300" dirty="0">
                <a:solidFill>
                  <a:srgbClr val="201A52"/>
                </a:solidFill>
              </a:rPr>
              <a:t> </a:t>
            </a:r>
            <a:r>
              <a:rPr lang="de-DE" sz="2000" b="1" spc="300" dirty="0" err="1">
                <a:solidFill>
                  <a:srgbClr val="201A52"/>
                </a:solidFill>
              </a:rPr>
              <a:t>synchronous</a:t>
            </a:r>
            <a:r>
              <a:rPr lang="de-DE" sz="2000" b="1" spc="300" dirty="0">
                <a:solidFill>
                  <a:srgbClr val="201A52"/>
                </a:solidFill>
              </a:rPr>
              <a:t> </a:t>
            </a:r>
            <a:r>
              <a:rPr lang="de-DE" sz="2000" b="1" spc="300" dirty="0" err="1">
                <a:solidFill>
                  <a:srgbClr val="201A52"/>
                </a:solidFill>
              </a:rPr>
              <a:t>speed</a:t>
            </a:r>
            <a:r>
              <a:rPr lang="de-DE" sz="2000" b="1" spc="300" dirty="0">
                <a:solidFill>
                  <a:srgbClr val="201A52"/>
                </a:solidFill>
              </a:rPr>
              <a:t> (i.e., negative </a:t>
            </a:r>
            <a:r>
              <a:rPr lang="de-DE" sz="2000" b="1" spc="300" dirty="0" err="1">
                <a:solidFill>
                  <a:srgbClr val="201A52"/>
                </a:solidFill>
              </a:rPr>
              <a:t>slip</a:t>
            </a:r>
            <a:r>
              <a:rPr lang="de-DE" sz="2000" b="1" spc="300" dirty="0">
                <a:solidFill>
                  <a:srgbClr val="201A52"/>
                </a:solidFill>
              </a:rPr>
              <a:t>), </a:t>
            </a:r>
            <a:r>
              <a:rPr lang="de-DE" sz="2000" b="1" spc="300" dirty="0" err="1">
                <a:solidFill>
                  <a:srgbClr val="201A52"/>
                </a:solidFill>
              </a:rPr>
              <a:t>the</a:t>
            </a:r>
            <a:r>
              <a:rPr lang="de-DE" sz="2000" b="1" spc="300" dirty="0">
                <a:solidFill>
                  <a:srgbClr val="201A52"/>
                </a:solidFill>
              </a:rPr>
              <a:t> </a:t>
            </a:r>
            <a:r>
              <a:rPr lang="de-DE" sz="2000" b="1" spc="300" dirty="0" err="1">
                <a:solidFill>
                  <a:srgbClr val="201A52"/>
                </a:solidFill>
              </a:rPr>
              <a:t>machine</a:t>
            </a:r>
            <a:r>
              <a:rPr lang="de-DE" sz="2000" b="1" spc="300" dirty="0">
                <a:solidFill>
                  <a:srgbClr val="201A52"/>
                </a:solidFill>
              </a:rPr>
              <a:t> </a:t>
            </a:r>
            <a:r>
              <a:rPr lang="de-DE" sz="2000" b="1" spc="300" dirty="0" err="1">
                <a:solidFill>
                  <a:srgbClr val="201A52"/>
                </a:solidFill>
              </a:rPr>
              <a:t>runs</a:t>
            </a:r>
            <a:r>
              <a:rPr lang="de-DE" sz="2000" b="1" spc="300" dirty="0">
                <a:solidFill>
                  <a:srgbClr val="201A52"/>
                </a:solidFill>
              </a:rPr>
              <a:t> in </a:t>
            </a:r>
            <a:r>
              <a:rPr lang="de-DE" sz="2000" b="1" spc="300" dirty="0" err="1">
                <a:solidFill>
                  <a:srgbClr val="201A52"/>
                </a:solidFill>
              </a:rPr>
              <a:t>generation</a:t>
            </a:r>
            <a:r>
              <a:rPr lang="de-DE" sz="2000" b="1" spc="300" dirty="0">
                <a:solidFill>
                  <a:srgbClr val="201A52"/>
                </a:solidFill>
              </a:rPr>
              <a:t> </a:t>
            </a:r>
            <a:r>
              <a:rPr lang="de-DE" sz="2000" b="1" spc="300" dirty="0" err="1">
                <a:solidFill>
                  <a:srgbClr val="201A52"/>
                </a:solidFill>
              </a:rPr>
              <a:t>mode</a:t>
            </a:r>
            <a:endParaRPr lang="de-DE" sz="2000" spc="300" baseline="-25000" dirty="0">
              <a:solidFill>
                <a:srgbClr val="201A52"/>
              </a:solidFill>
            </a:endParaRPr>
          </a:p>
        </p:txBody>
      </p:sp>
    </p:spTree>
    <p:extLst>
      <p:ext uri="{BB962C8B-B14F-4D97-AF65-F5344CB8AC3E}">
        <p14:creationId xmlns:p14="http://schemas.microsoft.com/office/powerpoint/2010/main" val="1483266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a:xfrm>
            <a:off x="11711330" y="481210"/>
            <a:ext cx="571468" cy="227164"/>
          </a:xfrm>
        </p:spPr>
        <p:txBody>
          <a:bodyPr rtlCol="0"/>
          <a:lstStyle/>
          <a:p>
            <a:pPr rtl="0"/>
            <a:fld id="{D8D877B3-D348-4611-9BDB-C5374591D951}" type="slidenum">
              <a:rPr lang="en-US" smtClean="0"/>
              <a:pPr rtl="0"/>
              <a:t>29</a:t>
            </a:fld>
            <a:endParaRPr lang="en-US" dirty="0"/>
          </a:p>
        </p:txBody>
      </p:sp>
      <p:sp>
        <p:nvSpPr>
          <p:cNvPr id="6" name="Pladsholder til slidenummer 1">
            <a:extLst>
              <a:ext uri="{FF2B5EF4-FFF2-40B4-BE49-F238E27FC236}">
                <a16:creationId xmlns:a16="http://schemas.microsoft.com/office/drawing/2014/main" id="{679DC773-F285-4E24-93C4-BC47B6D76ABD}"/>
              </a:ext>
            </a:extLst>
          </p:cNvPr>
          <p:cNvSpPr txBox="1">
            <a:spLocks/>
          </p:cNvSpPr>
          <p:nvPr/>
        </p:nvSpPr>
        <p:spPr>
          <a:xfrm>
            <a:off x="11706942" y="481210"/>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7" name="Pladsholder til slidenummer 1">
            <a:extLst>
              <a:ext uri="{FF2B5EF4-FFF2-40B4-BE49-F238E27FC236}">
                <a16:creationId xmlns:a16="http://schemas.microsoft.com/office/drawing/2014/main" id="{DBE49DD9-2A51-4EFE-A27C-92EA77D72BBD}"/>
              </a:ext>
            </a:extLst>
          </p:cNvPr>
          <p:cNvSpPr txBox="1">
            <a:spLocks/>
          </p:cNvSpPr>
          <p:nvPr/>
        </p:nvSpPr>
        <p:spPr>
          <a:xfrm>
            <a:off x="11735750" y="643135"/>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59</a:t>
            </a:r>
          </a:p>
        </p:txBody>
      </p:sp>
      <p:grpSp>
        <p:nvGrpSpPr>
          <p:cNvPr id="65" name="Group 64">
            <a:extLst>
              <a:ext uri="{FF2B5EF4-FFF2-40B4-BE49-F238E27FC236}">
                <a16:creationId xmlns:a16="http://schemas.microsoft.com/office/drawing/2014/main" id="{4B583AA2-51BC-7241-BEFB-8AF01843B4FC}"/>
              </a:ext>
            </a:extLst>
          </p:cNvPr>
          <p:cNvGrpSpPr/>
          <p:nvPr/>
        </p:nvGrpSpPr>
        <p:grpSpPr>
          <a:xfrm>
            <a:off x="3890904" y="91440"/>
            <a:ext cx="8205180" cy="6718610"/>
            <a:chOff x="3947763" y="175589"/>
            <a:chExt cx="7950035" cy="6509691"/>
          </a:xfrm>
        </p:grpSpPr>
        <p:grpSp>
          <p:nvGrpSpPr>
            <p:cNvPr id="11" name="Group 10">
              <a:extLst>
                <a:ext uri="{FF2B5EF4-FFF2-40B4-BE49-F238E27FC236}">
                  <a16:creationId xmlns:a16="http://schemas.microsoft.com/office/drawing/2014/main" id="{37E33A8A-DA84-DC40-89ED-61812E3FEE37}"/>
                </a:ext>
              </a:extLst>
            </p:cNvPr>
            <p:cNvGrpSpPr/>
            <p:nvPr/>
          </p:nvGrpSpPr>
          <p:grpSpPr>
            <a:xfrm>
              <a:off x="3947763" y="605120"/>
              <a:ext cx="7950035" cy="6080160"/>
              <a:chOff x="727979" y="551575"/>
              <a:chExt cx="10075002" cy="7553693"/>
            </a:xfrm>
          </p:grpSpPr>
          <p:pic>
            <p:nvPicPr>
              <p:cNvPr id="52" name="Picture 51">
                <a:extLst>
                  <a:ext uri="{FF2B5EF4-FFF2-40B4-BE49-F238E27FC236}">
                    <a16:creationId xmlns:a16="http://schemas.microsoft.com/office/drawing/2014/main" id="{9212883D-987D-6C45-85F0-EEC5F9BDF531}"/>
                  </a:ext>
                </a:extLst>
              </p:cNvPr>
              <p:cNvPicPr>
                <a:picLocks noChangeAspect="1"/>
              </p:cNvPicPr>
              <p:nvPr/>
            </p:nvPicPr>
            <p:blipFill rotWithShape="1">
              <a:blip r:embed="rId3"/>
              <a:srcRect l="8666" t="6122" r="8583" b="3215"/>
              <a:stretch/>
            </p:blipFill>
            <p:spPr>
              <a:xfrm>
                <a:off x="741834" y="551575"/>
                <a:ext cx="10061147" cy="5391081"/>
              </a:xfrm>
              <a:prstGeom prst="rect">
                <a:avLst/>
              </a:prstGeom>
            </p:spPr>
          </p:pic>
          <p:pic>
            <p:nvPicPr>
              <p:cNvPr id="53" name="Picture 52" descr="A close up of a map&#10;&#10;Description automatically generated">
                <a:extLst>
                  <a:ext uri="{FF2B5EF4-FFF2-40B4-BE49-F238E27FC236}">
                    <a16:creationId xmlns:a16="http://schemas.microsoft.com/office/drawing/2014/main" id="{30ED25B3-FD83-6D43-B662-E2F53E08C155}"/>
                  </a:ext>
                </a:extLst>
              </p:cNvPr>
              <p:cNvPicPr>
                <a:picLocks noChangeAspect="1"/>
              </p:cNvPicPr>
              <p:nvPr/>
            </p:nvPicPr>
            <p:blipFill rotWithShape="1">
              <a:blip r:embed="rId4"/>
              <a:srcRect l="8796" t="64196" r="8928" b="3932"/>
              <a:stretch/>
            </p:blipFill>
            <p:spPr>
              <a:xfrm>
                <a:off x="727979" y="5935999"/>
                <a:ext cx="10061141" cy="2169269"/>
              </a:xfrm>
              <a:prstGeom prst="rect">
                <a:avLst/>
              </a:prstGeom>
            </p:spPr>
          </p:pic>
        </p:grpSp>
        <p:grpSp>
          <p:nvGrpSpPr>
            <p:cNvPr id="13" name="Group 12">
              <a:extLst>
                <a:ext uri="{FF2B5EF4-FFF2-40B4-BE49-F238E27FC236}">
                  <a16:creationId xmlns:a16="http://schemas.microsoft.com/office/drawing/2014/main" id="{7CF2DBB6-B9D9-E14F-9158-636C7326AD37}"/>
                </a:ext>
              </a:extLst>
            </p:cNvPr>
            <p:cNvGrpSpPr/>
            <p:nvPr/>
          </p:nvGrpSpPr>
          <p:grpSpPr>
            <a:xfrm>
              <a:off x="4583700" y="922636"/>
              <a:ext cx="1597553" cy="1077163"/>
              <a:chOff x="1570014" y="1634426"/>
              <a:chExt cx="2024563" cy="1338214"/>
            </a:xfrm>
          </p:grpSpPr>
          <p:sp>
            <p:nvSpPr>
              <p:cNvPr id="50" name="Teardrop 49">
                <a:extLst>
                  <a:ext uri="{FF2B5EF4-FFF2-40B4-BE49-F238E27FC236}">
                    <a16:creationId xmlns:a16="http://schemas.microsoft.com/office/drawing/2014/main" id="{BCEB1653-EB60-B54C-B971-A1D83E0C8207}"/>
                  </a:ext>
                </a:extLst>
              </p:cNvPr>
              <p:cNvSpPr/>
              <p:nvPr/>
            </p:nvSpPr>
            <p:spPr>
              <a:xfrm rot="4909953">
                <a:off x="1571074" y="1633366"/>
                <a:ext cx="309102" cy="311221"/>
              </a:xfrm>
              <a:prstGeom prst="teardrop">
                <a:avLst>
                  <a:gd name="adj" fmla="val 145920"/>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 name="Picture 50" descr="A close up of a map&#10;&#10;Description automatically generated">
                <a:extLst>
                  <a:ext uri="{FF2B5EF4-FFF2-40B4-BE49-F238E27FC236}">
                    <a16:creationId xmlns:a16="http://schemas.microsoft.com/office/drawing/2014/main" id="{532B451A-A5F3-214D-A111-71D9C448818A}"/>
                  </a:ext>
                </a:extLst>
              </p:cNvPr>
              <p:cNvPicPr>
                <a:picLocks noChangeAspect="1"/>
              </p:cNvPicPr>
              <p:nvPr/>
            </p:nvPicPr>
            <p:blipFill rotWithShape="1">
              <a:blip r:embed="rId5"/>
              <a:srcRect l="15290" t="9051" r="24103" b="59124"/>
              <a:stretch/>
            </p:blipFill>
            <p:spPr>
              <a:xfrm>
                <a:off x="2062556" y="2028235"/>
                <a:ext cx="1532021" cy="944405"/>
              </a:xfrm>
              <a:prstGeom prst="rect">
                <a:avLst/>
              </a:prstGeom>
              <a:ln w="9525">
                <a:solidFill>
                  <a:schemeClr val="tx1"/>
                </a:solidFill>
              </a:ln>
            </p:spPr>
          </p:pic>
        </p:grpSp>
        <p:grpSp>
          <p:nvGrpSpPr>
            <p:cNvPr id="14" name="Group 13">
              <a:extLst>
                <a:ext uri="{FF2B5EF4-FFF2-40B4-BE49-F238E27FC236}">
                  <a16:creationId xmlns:a16="http://schemas.microsoft.com/office/drawing/2014/main" id="{761C64C8-6AE1-344D-821F-27432F975955}"/>
                </a:ext>
              </a:extLst>
            </p:cNvPr>
            <p:cNvGrpSpPr/>
            <p:nvPr/>
          </p:nvGrpSpPr>
          <p:grpSpPr>
            <a:xfrm>
              <a:off x="7618413" y="3485379"/>
              <a:ext cx="1533347" cy="953793"/>
              <a:chOff x="5431400" y="4480841"/>
              <a:chExt cx="1943195" cy="1184946"/>
            </a:xfrm>
          </p:grpSpPr>
          <p:sp>
            <p:nvSpPr>
              <p:cNvPr id="48" name="Teardrop 47">
                <a:extLst>
                  <a:ext uri="{FF2B5EF4-FFF2-40B4-BE49-F238E27FC236}">
                    <a16:creationId xmlns:a16="http://schemas.microsoft.com/office/drawing/2014/main" id="{862C34CD-5252-D448-8FFA-147C57D71AA8}"/>
                  </a:ext>
                </a:extLst>
              </p:cNvPr>
              <p:cNvSpPr/>
              <p:nvPr/>
            </p:nvSpPr>
            <p:spPr>
              <a:xfrm rot="11700000">
                <a:off x="7065493" y="4480841"/>
                <a:ext cx="309102" cy="311221"/>
              </a:xfrm>
              <a:prstGeom prst="teardrop">
                <a:avLst>
                  <a:gd name="adj" fmla="val 145920"/>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9" name="Picture 48" descr="A close up of a map&#10;&#10;Description automatically generated">
                <a:extLst>
                  <a:ext uri="{FF2B5EF4-FFF2-40B4-BE49-F238E27FC236}">
                    <a16:creationId xmlns:a16="http://schemas.microsoft.com/office/drawing/2014/main" id="{9D3186EA-4CA8-4E40-88B6-54FBD3C0CFF4}"/>
                  </a:ext>
                </a:extLst>
              </p:cNvPr>
              <p:cNvPicPr>
                <a:picLocks noChangeAspect="1"/>
              </p:cNvPicPr>
              <p:nvPr/>
            </p:nvPicPr>
            <p:blipFill rotWithShape="1">
              <a:blip r:embed="rId6"/>
              <a:srcRect l="14921" t="62339" r="22645" b="11579"/>
              <a:stretch/>
            </p:blipFill>
            <p:spPr>
              <a:xfrm>
                <a:off x="5431400" y="4826760"/>
                <a:ext cx="1459832" cy="839027"/>
              </a:xfrm>
              <a:prstGeom prst="rect">
                <a:avLst/>
              </a:prstGeom>
              <a:ln>
                <a:solidFill>
                  <a:schemeClr val="tx1"/>
                </a:solidFill>
              </a:ln>
            </p:spPr>
          </p:pic>
        </p:grpSp>
        <p:grpSp>
          <p:nvGrpSpPr>
            <p:cNvPr id="16" name="Group 15">
              <a:extLst>
                <a:ext uri="{FF2B5EF4-FFF2-40B4-BE49-F238E27FC236}">
                  <a16:creationId xmlns:a16="http://schemas.microsoft.com/office/drawing/2014/main" id="{38DFE6C2-5345-9C41-B0A7-964F6A37A835}"/>
                </a:ext>
              </a:extLst>
            </p:cNvPr>
            <p:cNvGrpSpPr/>
            <p:nvPr/>
          </p:nvGrpSpPr>
          <p:grpSpPr>
            <a:xfrm>
              <a:off x="8586782" y="175589"/>
              <a:ext cx="1801130" cy="1183186"/>
              <a:chOff x="5177709" y="670399"/>
              <a:chExt cx="2282557" cy="1469930"/>
            </a:xfrm>
          </p:grpSpPr>
          <p:sp>
            <p:nvSpPr>
              <p:cNvPr id="44" name="TextBox 43">
                <a:extLst>
                  <a:ext uri="{FF2B5EF4-FFF2-40B4-BE49-F238E27FC236}">
                    <a16:creationId xmlns:a16="http://schemas.microsoft.com/office/drawing/2014/main" id="{1DA3C2A6-9471-4B48-80C0-D6C4DE0716FC}"/>
                  </a:ext>
                </a:extLst>
              </p:cNvPr>
              <p:cNvSpPr txBox="1"/>
              <p:nvPr/>
            </p:nvSpPr>
            <p:spPr>
              <a:xfrm>
                <a:off x="5177709" y="670399"/>
                <a:ext cx="2282557" cy="817176"/>
              </a:xfrm>
              <a:prstGeom prst="rect">
                <a:avLst/>
              </a:prstGeom>
              <a:solidFill>
                <a:schemeClr val="bg1">
                  <a:lumMod val="95000"/>
                </a:schemeClr>
              </a:solidFill>
            </p:spPr>
            <p:txBody>
              <a:bodyPr wrap="square" rtlCol="0">
                <a:spAutoFit/>
              </a:bodyPr>
              <a:lstStyle/>
              <a:p>
                <a:pPr algn="ctr"/>
                <a:r>
                  <a:rPr lang="en-US" sz="1200" dirty="0"/>
                  <a:t>Motor stops following torque reference during speed control</a:t>
                </a:r>
              </a:p>
            </p:txBody>
          </p:sp>
          <p:cxnSp>
            <p:nvCxnSpPr>
              <p:cNvPr id="45" name="Straight Arrow Connector 44">
                <a:extLst>
                  <a:ext uri="{FF2B5EF4-FFF2-40B4-BE49-F238E27FC236}">
                    <a16:creationId xmlns:a16="http://schemas.microsoft.com/office/drawing/2014/main" id="{0914CFA9-F178-6B4C-A20A-E3C3E75D4F55}"/>
                  </a:ext>
                </a:extLst>
              </p:cNvPr>
              <p:cNvCxnSpPr>
                <a:cxnSpLocks/>
              </p:cNvCxnSpPr>
              <p:nvPr/>
            </p:nvCxnSpPr>
            <p:spPr>
              <a:xfrm flipH="1">
                <a:off x="5734558" y="1375294"/>
                <a:ext cx="538495" cy="7650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B2E0951F-25F3-8C46-9E78-C2212D44DDF2}"/>
                </a:ext>
              </a:extLst>
            </p:cNvPr>
            <p:cNvGrpSpPr/>
            <p:nvPr/>
          </p:nvGrpSpPr>
          <p:grpSpPr>
            <a:xfrm>
              <a:off x="9717597" y="931007"/>
              <a:ext cx="1156703" cy="870390"/>
              <a:chOff x="8037074" y="1558690"/>
              <a:chExt cx="1465879" cy="1081331"/>
            </a:xfrm>
          </p:grpSpPr>
          <p:cxnSp>
            <p:nvCxnSpPr>
              <p:cNvPr id="40" name="Straight Arrow Connector 39">
                <a:extLst>
                  <a:ext uri="{FF2B5EF4-FFF2-40B4-BE49-F238E27FC236}">
                    <a16:creationId xmlns:a16="http://schemas.microsoft.com/office/drawing/2014/main" id="{7AA3FCD7-B18B-B943-9590-4DAA286CD019}"/>
                  </a:ext>
                </a:extLst>
              </p:cNvPr>
              <p:cNvCxnSpPr/>
              <p:nvPr/>
            </p:nvCxnSpPr>
            <p:spPr>
              <a:xfrm>
                <a:off x="8037077" y="2218101"/>
                <a:ext cx="1465876" cy="0"/>
              </a:xfrm>
              <a:prstGeom prst="straightConnector1">
                <a:avLst/>
              </a:prstGeom>
              <a:ln>
                <a:solidFill>
                  <a:srgbClr val="201A5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333AC3A-CF39-A84B-A279-4388E7D0AB66}"/>
                  </a:ext>
                </a:extLst>
              </p:cNvPr>
              <p:cNvCxnSpPr>
                <a:cxnSpLocks/>
              </p:cNvCxnSpPr>
              <p:nvPr/>
            </p:nvCxnSpPr>
            <p:spPr>
              <a:xfrm flipV="1">
                <a:off x="8037074" y="2000782"/>
                <a:ext cx="0" cy="498181"/>
              </a:xfrm>
              <a:prstGeom prst="line">
                <a:avLst/>
              </a:prstGeom>
              <a:ln w="12700">
                <a:solidFill>
                  <a:srgbClr val="201A52"/>
                </a:solidFill>
                <a:prstDash val="soli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8D66B8D-2F54-0743-A34F-37C5CE1ABA7A}"/>
                  </a:ext>
                </a:extLst>
              </p:cNvPr>
              <p:cNvCxnSpPr>
                <a:cxnSpLocks/>
              </p:cNvCxnSpPr>
              <p:nvPr/>
            </p:nvCxnSpPr>
            <p:spPr>
              <a:xfrm flipV="1">
                <a:off x="9502953" y="2028237"/>
                <a:ext cx="0" cy="611784"/>
              </a:xfrm>
              <a:prstGeom prst="line">
                <a:avLst/>
              </a:prstGeom>
              <a:ln w="12700">
                <a:solidFill>
                  <a:srgbClr val="201A52"/>
                </a:solidFill>
                <a:prstDash val="soli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47E8D87C-3A23-934B-AABF-7D6E85B170A6}"/>
                  </a:ext>
                </a:extLst>
              </p:cNvPr>
              <p:cNvSpPr txBox="1"/>
              <p:nvPr/>
            </p:nvSpPr>
            <p:spPr>
              <a:xfrm>
                <a:off x="8115303" y="1558690"/>
                <a:ext cx="1303501" cy="583698"/>
              </a:xfrm>
              <a:prstGeom prst="rect">
                <a:avLst/>
              </a:prstGeom>
              <a:solidFill>
                <a:schemeClr val="bg1">
                  <a:lumMod val="95000"/>
                </a:schemeClr>
              </a:solidFill>
            </p:spPr>
            <p:txBody>
              <a:bodyPr wrap="square" rtlCol="0">
                <a:spAutoFit/>
              </a:bodyPr>
              <a:lstStyle/>
              <a:p>
                <a:pPr algn="ctr"/>
                <a:r>
                  <a:rPr lang="en-US" sz="1200" dirty="0"/>
                  <a:t>Downhill slope of 10</a:t>
                </a:r>
                <a:r>
                  <a:rPr lang="en-US" altLang="ja-JP" sz="1200" dirty="0"/>
                  <a:t>°</a:t>
                </a:r>
                <a:endParaRPr lang="en-US" sz="1200" dirty="0"/>
              </a:p>
            </p:txBody>
          </p:sp>
        </p:grpSp>
        <p:sp>
          <p:nvSpPr>
            <p:cNvPr id="18" name="TextBox 17">
              <a:extLst>
                <a:ext uri="{FF2B5EF4-FFF2-40B4-BE49-F238E27FC236}">
                  <a16:creationId xmlns:a16="http://schemas.microsoft.com/office/drawing/2014/main" id="{DFD9A848-4389-F847-836F-7BF36C3B557F}"/>
                </a:ext>
              </a:extLst>
            </p:cNvPr>
            <p:cNvSpPr txBox="1"/>
            <p:nvPr/>
          </p:nvSpPr>
          <p:spPr>
            <a:xfrm>
              <a:off x="7594788" y="2724985"/>
              <a:ext cx="848051" cy="185803"/>
            </a:xfrm>
            <a:prstGeom prst="rect">
              <a:avLst/>
            </a:prstGeom>
            <a:solidFill>
              <a:schemeClr val="bg1"/>
            </a:solidFill>
          </p:spPr>
          <p:txBody>
            <a:bodyPr wrap="square" rtlCol="0">
              <a:spAutoFit/>
            </a:bodyPr>
            <a:lstStyle/>
            <a:p>
              <a:pPr algn="ctr"/>
              <a:endParaRPr lang="en-US" sz="900" b="1" dirty="0"/>
            </a:p>
          </p:txBody>
        </p:sp>
        <p:grpSp>
          <p:nvGrpSpPr>
            <p:cNvPr id="19" name="Group 18">
              <a:extLst>
                <a:ext uri="{FF2B5EF4-FFF2-40B4-BE49-F238E27FC236}">
                  <a16:creationId xmlns:a16="http://schemas.microsoft.com/office/drawing/2014/main" id="{997E1024-D1D0-5D48-8E00-E05AA0BAB920}"/>
                </a:ext>
              </a:extLst>
            </p:cNvPr>
            <p:cNvGrpSpPr/>
            <p:nvPr/>
          </p:nvGrpSpPr>
          <p:grpSpPr>
            <a:xfrm>
              <a:off x="7826687" y="2116334"/>
              <a:ext cx="2334819" cy="1110493"/>
              <a:chOff x="5703655" y="2550695"/>
              <a:chExt cx="2958895" cy="1379622"/>
            </a:xfrm>
          </p:grpSpPr>
          <p:cxnSp>
            <p:nvCxnSpPr>
              <p:cNvPr id="35" name="Straight Connector 34">
                <a:extLst>
                  <a:ext uri="{FF2B5EF4-FFF2-40B4-BE49-F238E27FC236}">
                    <a16:creationId xmlns:a16="http://schemas.microsoft.com/office/drawing/2014/main" id="{441C3EFA-88EC-6347-8DB5-31AF005CF360}"/>
                  </a:ext>
                </a:extLst>
              </p:cNvPr>
              <p:cNvCxnSpPr>
                <a:cxnSpLocks/>
              </p:cNvCxnSpPr>
              <p:nvPr/>
            </p:nvCxnSpPr>
            <p:spPr>
              <a:xfrm flipV="1">
                <a:off x="7210878" y="2550695"/>
                <a:ext cx="0" cy="1379622"/>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36" name="Right Arrow 35">
                <a:extLst>
                  <a:ext uri="{FF2B5EF4-FFF2-40B4-BE49-F238E27FC236}">
                    <a16:creationId xmlns:a16="http://schemas.microsoft.com/office/drawing/2014/main" id="{983F906C-8762-074F-93AF-362BBAF167C4}"/>
                  </a:ext>
                </a:extLst>
              </p:cNvPr>
              <p:cNvSpPr/>
              <p:nvPr/>
            </p:nvSpPr>
            <p:spPr>
              <a:xfrm>
                <a:off x="7267072" y="3428999"/>
                <a:ext cx="280736" cy="13905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a:extLst>
                  <a:ext uri="{FF2B5EF4-FFF2-40B4-BE49-F238E27FC236}">
                    <a16:creationId xmlns:a16="http://schemas.microsoft.com/office/drawing/2014/main" id="{FA2CBA11-C978-2F40-ADB9-332688DDCD0C}"/>
                  </a:ext>
                </a:extLst>
              </p:cNvPr>
              <p:cNvSpPr/>
              <p:nvPr/>
            </p:nvSpPr>
            <p:spPr>
              <a:xfrm flipH="1" flipV="1">
                <a:off x="6880949" y="3003883"/>
                <a:ext cx="280736" cy="13905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C219FBB6-E6AB-564D-BDBF-7A0AB4A475A2}"/>
                  </a:ext>
                </a:extLst>
              </p:cNvPr>
              <p:cNvSpPr txBox="1"/>
              <p:nvPr/>
            </p:nvSpPr>
            <p:spPr>
              <a:xfrm>
                <a:off x="7303678" y="2843619"/>
                <a:ext cx="1358872" cy="500143"/>
              </a:xfrm>
              <a:prstGeom prst="rect">
                <a:avLst/>
              </a:prstGeom>
              <a:solidFill>
                <a:srgbClr val="C4878E"/>
              </a:solidFill>
              <a:ln>
                <a:noFill/>
              </a:ln>
            </p:spPr>
            <p:txBody>
              <a:bodyPr wrap="square" rtlCol="0">
                <a:spAutoFit/>
              </a:bodyPr>
              <a:lstStyle/>
              <a:p>
                <a:pPr algn="ctr"/>
                <a:r>
                  <a:rPr lang="en-US" sz="1050" b="1" dirty="0"/>
                  <a:t>Speed Control Region</a:t>
                </a:r>
              </a:p>
            </p:txBody>
          </p:sp>
          <p:sp>
            <p:nvSpPr>
              <p:cNvPr id="39" name="TextBox 38">
                <a:extLst>
                  <a:ext uri="{FF2B5EF4-FFF2-40B4-BE49-F238E27FC236}">
                    <a16:creationId xmlns:a16="http://schemas.microsoft.com/office/drawing/2014/main" id="{8F368CFB-3546-CA44-B8B5-C09EDAB8105E}"/>
                  </a:ext>
                </a:extLst>
              </p:cNvPr>
              <p:cNvSpPr txBox="1"/>
              <p:nvPr/>
            </p:nvSpPr>
            <p:spPr>
              <a:xfrm>
                <a:off x="5703655" y="3221516"/>
                <a:ext cx="1405553" cy="500143"/>
              </a:xfrm>
              <a:prstGeom prst="rect">
                <a:avLst/>
              </a:prstGeom>
              <a:solidFill>
                <a:schemeClr val="accent1">
                  <a:lumMod val="40000"/>
                  <a:lumOff val="60000"/>
                </a:schemeClr>
              </a:solidFill>
            </p:spPr>
            <p:txBody>
              <a:bodyPr wrap="square" rtlCol="0">
                <a:spAutoFit/>
              </a:bodyPr>
              <a:lstStyle/>
              <a:p>
                <a:pPr algn="ctr"/>
                <a:r>
                  <a:rPr lang="en-US" sz="1050" b="1" dirty="0"/>
                  <a:t>Torque Control Region</a:t>
                </a:r>
              </a:p>
            </p:txBody>
          </p:sp>
        </p:grpSp>
        <p:cxnSp>
          <p:nvCxnSpPr>
            <p:cNvPr id="21" name="Straight Connector 20">
              <a:extLst>
                <a:ext uri="{FF2B5EF4-FFF2-40B4-BE49-F238E27FC236}">
                  <a16:creationId xmlns:a16="http://schemas.microsoft.com/office/drawing/2014/main" id="{5ADBFA09-3079-674D-A863-30E0C4311940}"/>
                </a:ext>
              </a:extLst>
            </p:cNvPr>
            <p:cNvCxnSpPr>
              <a:cxnSpLocks/>
            </p:cNvCxnSpPr>
            <p:nvPr/>
          </p:nvCxnSpPr>
          <p:spPr>
            <a:xfrm flipV="1">
              <a:off x="8181713" y="5227302"/>
              <a:ext cx="0" cy="838388"/>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143BF423-69B4-A74A-90E5-2217E19C2580}"/>
                </a:ext>
              </a:extLst>
            </p:cNvPr>
            <p:cNvCxnSpPr>
              <a:cxnSpLocks/>
            </p:cNvCxnSpPr>
            <p:nvPr/>
          </p:nvCxnSpPr>
          <p:spPr>
            <a:xfrm flipV="1">
              <a:off x="8766867" y="5227304"/>
              <a:ext cx="0" cy="838388"/>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96E70BFF-D928-874B-9DAF-CCF285523A24}"/>
                </a:ext>
              </a:extLst>
            </p:cNvPr>
            <p:cNvCxnSpPr>
              <a:cxnSpLocks/>
            </p:cNvCxnSpPr>
            <p:nvPr/>
          </p:nvCxnSpPr>
          <p:spPr>
            <a:xfrm>
              <a:off x="8181713" y="5499906"/>
              <a:ext cx="573963"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194F1453-BFD9-A54A-B8EB-F2ECCE7EA99B}"/>
                </a:ext>
              </a:extLst>
            </p:cNvPr>
            <p:cNvSpPr txBox="1"/>
            <p:nvPr/>
          </p:nvSpPr>
          <p:spPr>
            <a:xfrm>
              <a:off x="8801097" y="5924803"/>
              <a:ext cx="1121794" cy="469833"/>
            </a:xfrm>
            <a:prstGeom prst="rect">
              <a:avLst/>
            </a:prstGeom>
            <a:solidFill>
              <a:schemeClr val="bg1">
                <a:lumMod val="95000"/>
              </a:schemeClr>
            </a:solidFill>
          </p:spPr>
          <p:txBody>
            <a:bodyPr wrap="square" rtlCol="0">
              <a:spAutoFit/>
            </a:bodyPr>
            <a:lstStyle/>
            <a:p>
              <a:pPr algn="ctr"/>
              <a:r>
                <a:rPr lang="en-US" sz="1200" dirty="0"/>
                <a:t>Negative DC link Current</a:t>
              </a:r>
            </a:p>
          </p:txBody>
        </p:sp>
        <p:cxnSp>
          <p:nvCxnSpPr>
            <p:cNvPr id="25" name="Straight Arrow Connector 24">
              <a:extLst>
                <a:ext uri="{FF2B5EF4-FFF2-40B4-BE49-F238E27FC236}">
                  <a16:creationId xmlns:a16="http://schemas.microsoft.com/office/drawing/2014/main" id="{38F8CB8D-A612-124B-AE64-63AEDB7ED49C}"/>
                </a:ext>
              </a:extLst>
            </p:cNvPr>
            <p:cNvCxnSpPr>
              <a:cxnSpLocks/>
            </p:cNvCxnSpPr>
            <p:nvPr/>
          </p:nvCxnSpPr>
          <p:spPr>
            <a:xfrm>
              <a:off x="9719513" y="5593815"/>
              <a:ext cx="114676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7FAFE8EF-3AC9-3248-A928-BB6A3307B6A8}"/>
                </a:ext>
              </a:extLst>
            </p:cNvPr>
            <p:cNvCxnSpPr>
              <a:cxnSpLocks/>
            </p:cNvCxnSpPr>
            <p:nvPr/>
          </p:nvCxnSpPr>
          <p:spPr>
            <a:xfrm flipV="1">
              <a:off x="9707634" y="5227305"/>
              <a:ext cx="0" cy="790830"/>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8F79FE28-2A19-D14B-9E6D-7DB82AC69BD6}"/>
                </a:ext>
              </a:extLst>
            </p:cNvPr>
            <p:cNvCxnSpPr>
              <a:cxnSpLocks/>
            </p:cNvCxnSpPr>
            <p:nvPr/>
          </p:nvCxnSpPr>
          <p:spPr>
            <a:xfrm flipV="1">
              <a:off x="10866282" y="5112942"/>
              <a:ext cx="0" cy="882700"/>
            </a:xfrm>
            <a:prstGeom prst="line">
              <a:avLst/>
            </a:prstGeom>
            <a:ln w="12700">
              <a:prstDash val="sysDot"/>
            </a:ln>
          </p:spPr>
          <p:style>
            <a:lnRef idx="1">
              <a:schemeClr val="dk1"/>
            </a:lnRef>
            <a:fillRef idx="0">
              <a:schemeClr val="dk1"/>
            </a:fillRef>
            <a:effectRef idx="0">
              <a:schemeClr val="dk1"/>
            </a:effectRef>
            <a:fontRef idx="minor">
              <a:schemeClr val="tx1"/>
            </a:fontRef>
          </p:style>
        </p:cxnSp>
      </p:grpSp>
      <p:sp>
        <p:nvSpPr>
          <p:cNvPr id="3" name="Titel 2"/>
          <p:cNvSpPr>
            <a:spLocks noGrp="1"/>
          </p:cNvSpPr>
          <p:nvPr>
            <p:ph type="title"/>
          </p:nvPr>
        </p:nvSpPr>
        <p:spPr>
          <a:xfrm>
            <a:off x="587374" y="359273"/>
            <a:ext cx="8942706" cy="1621619"/>
          </a:xfrm>
        </p:spPr>
        <p:txBody>
          <a:bodyPr rtlCol="0"/>
          <a:lstStyle/>
          <a:p>
            <a:pPr rtl="0"/>
            <a:r>
              <a:rPr lang="en-GB" dirty="0"/>
              <a:t>Regenerative</a:t>
            </a:r>
            <a:br>
              <a:rPr lang="en-GB" dirty="0"/>
            </a:br>
            <a:r>
              <a:rPr lang="en-GB" dirty="0"/>
              <a:t>braking </a:t>
            </a:r>
            <a:br>
              <a:rPr lang="en-GB" dirty="0"/>
            </a:br>
            <a:r>
              <a:rPr lang="en-GB" dirty="0"/>
              <a:t>simulation</a:t>
            </a:r>
            <a:endParaRPr lang="da-DK" dirty="0">
              <a:solidFill>
                <a:schemeClr val="accent4"/>
              </a:solidFill>
            </a:endParaRPr>
          </a:p>
        </p:txBody>
      </p:sp>
      <p:sp>
        <p:nvSpPr>
          <p:cNvPr id="54" name="Textfeld 5">
            <a:extLst>
              <a:ext uri="{FF2B5EF4-FFF2-40B4-BE49-F238E27FC236}">
                <a16:creationId xmlns:a16="http://schemas.microsoft.com/office/drawing/2014/main" id="{F032D985-AF50-D24F-A5C8-957C6AB19ACC}"/>
              </a:ext>
            </a:extLst>
          </p:cNvPr>
          <p:cNvSpPr txBox="1"/>
          <p:nvPr/>
        </p:nvSpPr>
        <p:spPr>
          <a:xfrm>
            <a:off x="95916" y="3288301"/>
            <a:ext cx="4030950" cy="707886"/>
          </a:xfrm>
          <a:prstGeom prst="rect">
            <a:avLst/>
          </a:prstGeom>
          <a:noFill/>
        </p:spPr>
        <p:txBody>
          <a:bodyPr wrap="square" rtlCol="0">
            <a:spAutoFit/>
          </a:bodyPr>
          <a:lstStyle/>
          <a:p>
            <a:pPr algn="ctr"/>
            <a:r>
              <a:rPr lang="en-US" sz="2000" spc="300" dirty="0"/>
              <a:t>Both in torque control</a:t>
            </a:r>
            <a:br>
              <a:rPr lang="en-US" sz="2000" spc="300" dirty="0"/>
            </a:br>
            <a:r>
              <a:rPr lang="en-US" sz="2000" spc="300" dirty="0"/>
              <a:t>&amp; speed control</a:t>
            </a:r>
          </a:p>
        </p:txBody>
      </p:sp>
    </p:spTree>
    <p:extLst>
      <p:ext uri="{BB962C8B-B14F-4D97-AF65-F5344CB8AC3E}">
        <p14:creationId xmlns:p14="http://schemas.microsoft.com/office/powerpoint/2010/main" val="2902527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3</a:t>
            </a:fld>
            <a:endParaRPr lang="en-US" dirty="0"/>
          </a:p>
        </p:txBody>
      </p:sp>
      <p:sp>
        <p:nvSpPr>
          <p:cNvPr id="6" name="Titel 5"/>
          <p:cNvSpPr>
            <a:spLocks noGrp="1"/>
          </p:cNvSpPr>
          <p:nvPr>
            <p:ph type="title"/>
          </p:nvPr>
        </p:nvSpPr>
        <p:spPr/>
        <p:txBody>
          <a:bodyPr rtlCol="0"/>
          <a:lstStyle/>
          <a:p>
            <a:pPr rtl="0"/>
            <a:r>
              <a:rPr lang="en-GB" dirty="0"/>
              <a:t>Agenda</a:t>
            </a:r>
            <a:endParaRPr lang="da-DK" dirty="0"/>
          </a:p>
        </p:txBody>
      </p:sp>
      <p:pic>
        <p:nvPicPr>
          <p:cNvPr id="8" name="Pladsholder til billede 7"/>
          <p:cNvPicPr>
            <a:picLocks noGrp="1" noChangeAspect="1"/>
          </p:cNvPicPr>
          <p:nvPr>
            <p:ph type="pic" sz="quarter" idx="11"/>
          </p:nvPr>
        </p:nvPicPr>
        <p:blipFill rotWithShape="1">
          <a:blip r:embed="rId3" cstate="print">
            <a:extLst>
              <a:ext uri="{28A0092B-C50C-407E-A947-70E740481C1C}">
                <a14:useLocalDpi xmlns:a14="http://schemas.microsoft.com/office/drawing/2010/main" val="0"/>
              </a:ext>
            </a:extLst>
          </a:blip>
          <a:srcRect l="28907" r="3919"/>
          <a:stretch/>
        </p:blipFill>
        <p:spPr/>
      </p:pic>
      <p:sp>
        <p:nvSpPr>
          <p:cNvPr id="9" name="Textfeld 10">
            <a:extLst>
              <a:ext uri="{FF2B5EF4-FFF2-40B4-BE49-F238E27FC236}">
                <a16:creationId xmlns:a16="http://schemas.microsoft.com/office/drawing/2014/main" id="{5678635F-A3FB-48AF-902A-F1E31EC155CE}"/>
              </a:ext>
            </a:extLst>
          </p:cNvPr>
          <p:cNvSpPr txBox="1"/>
          <p:nvPr/>
        </p:nvSpPr>
        <p:spPr>
          <a:xfrm flipH="1">
            <a:off x="587375" y="1383611"/>
            <a:ext cx="6262313" cy="5075172"/>
          </a:xfrm>
          <a:prstGeom prst="rect">
            <a:avLst/>
          </a:prstGeom>
          <a:noFill/>
        </p:spPr>
        <p:txBody>
          <a:bodyPr wrap="square" rtlCol="0">
            <a:spAutoFit/>
          </a:bodyPr>
          <a:lstStyle/>
          <a:p>
            <a:pPr marL="285750" indent="-285750" defTabSz="914318">
              <a:lnSpc>
                <a:spcPct val="200000"/>
              </a:lnSpc>
              <a:spcBef>
                <a:spcPts val="1000"/>
              </a:spcBef>
              <a:buBlip>
                <a:blip r:embed="rId4"/>
              </a:buBlip>
            </a:pPr>
            <a:r>
              <a:rPr lang="de-DE" sz="2000" dirty="0">
                <a:solidFill>
                  <a:schemeClr val="bg1"/>
                </a:solidFill>
              </a:rPr>
              <a:t>Motivation &amp; objectives</a:t>
            </a:r>
          </a:p>
          <a:p>
            <a:pPr marL="285750" indent="-285750" defTabSz="914318">
              <a:lnSpc>
                <a:spcPct val="200000"/>
              </a:lnSpc>
              <a:spcBef>
                <a:spcPts val="1000"/>
              </a:spcBef>
              <a:buBlip>
                <a:blip r:embed="rId4"/>
              </a:buBlip>
            </a:pPr>
            <a:r>
              <a:rPr lang="de-DE" sz="2000" dirty="0">
                <a:solidFill>
                  <a:schemeClr val="bg1"/>
                </a:solidFill>
              </a:rPr>
              <a:t>Hardware</a:t>
            </a:r>
          </a:p>
          <a:p>
            <a:pPr marL="285750" indent="-285750" defTabSz="914318">
              <a:lnSpc>
                <a:spcPct val="200000"/>
              </a:lnSpc>
              <a:spcBef>
                <a:spcPts val="1000"/>
              </a:spcBef>
              <a:buBlip>
                <a:blip r:embed="rId4"/>
              </a:buBlip>
            </a:pPr>
            <a:r>
              <a:rPr lang="de-DE" sz="2000" dirty="0">
                <a:solidFill>
                  <a:schemeClr val="bg1"/>
                </a:solidFill>
              </a:rPr>
              <a:t>Control</a:t>
            </a:r>
          </a:p>
          <a:p>
            <a:pPr marL="285750" indent="-285750" defTabSz="914318">
              <a:lnSpc>
                <a:spcPct val="200000"/>
              </a:lnSpc>
              <a:spcBef>
                <a:spcPts val="1000"/>
              </a:spcBef>
              <a:buBlip>
                <a:blip r:embed="rId4"/>
              </a:buBlip>
            </a:pPr>
            <a:r>
              <a:rPr lang="de-DE" sz="2000" dirty="0">
                <a:solidFill>
                  <a:schemeClr val="bg1"/>
                </a:solidFill>
              </a:rPr>
              <a:t>Firmware</a:t>
            </a:r>
          </a:p>
          <a:p>
            <a:pPr marL="285750" indent="-285750" defTabSz="914318">
              <a:lnSpc>
                <a:spcPct val="200000"/>
              </a:lnSpc>
              <a:spcBef>
                <a:spcPts val="1000"/>
              </a:spcBef>
              <a:buBlip>
                <a:blip r:embed="rId4"/>
              </a:buBlip>
            </a:pPr>
            <a:r>
              <a:rPr lang="de-DE" sz="2000" dirty="0">
                <a:solidFill>
                  <a:schemeClr val="bg1"/>
                </a:solidFill>
              </a:rPr>
              <a:t>Test results</a:t>
            </a:r>
          </a:p>
          <a:p>
            <a:pPr marL="285750" indent="-285750" defTabSz="914318">
              <a:lnSpc>
                <a:spcPct val="200000"/>
              </a:lnSpc>
              <a:spcBef>
                <a:spcPts val="1000"/>
              </a:spcBef>
              <a:buBlip>
                <a:blip r:embed="rId4"/>
              </a:buBlip>
            </a:pPr>
            <a:r>
              <a:rPr lang="de-DE" sz="2000" dirty="0">
                <a:solidFill>
                  <a:schemeClr val="bg1"/>
                </a:solidFill>
              </a:rPr>
              <a:t>Conclusion</a:t>
            </a:r>
          </a:p>
          <a:p>
            <a:pPr marL="285750" indent="-285750" defTabSz="914318">
              <a:lnSpc>
                <a:spcPct val="200000"/>
              </a:lnSpc>
              <a:spcBef>
                <a:spcPts val="1000"/>
              </a:spcBef>
              <a:buBlip>
                <a:blip r:embed="rId4"/>
              </a:buBlip>
            </a:pPr>
            <a:r>
              <a:rPr lang="de-DE" sz="2000" dirty="0">
                <a:solidFill>
                  <a:schemeClr val="bg1"/>
                </a:solidFill>
              </a:rPr>
              <a:t>Demonstration</a:t>
            </a:r>
          </a:p>
        </p:txBody>
      </p:sp>
    </p:spTree>
    <p:extLst>
      <p:ext uri="{BB962C8B-B14F-4D97-AF65-F5344CB8AC3E}">
        <p14:creationId xmlns:p14="http://schemas.microsoft.com/office/powerpoint/2010/main" val="26277517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stretch>
            <a:fillRect/>
          </a:stretch>
        </p:blipFill>
        <p:spPr>
          <a:xfrm>
            <a:off x="0" y="-347663"/>
            <a:ext cx="12192000" cy="7553325"/>
          </a:xfrm>
          <a:prstGeom prst="rect">
            <a:avLst/>
          </a:prstGeom>
        </p:spPr>
      </p:pic>
      <p:sp>
        <p:nvSpPr>
          <p:cNvPr id="9" name="Titel 1"/>
          <p:cNvSpPr txBox="1">
            <a:spLocks/>
          </p:cNvSpPr>
          <p:nvPr/>
        </p:nvSpPr>
        <p:spPr>
          <a:xfrm>
            <a:off x="2593975" y="2828893"/>
            <a:ext cx="7341129" cy="1036319"/>
          </a:xfrm>
          <a:prstGeom prst="rect">
            <a:avLst/>
          </a:prstGeom>
          <a:solidFill>
            <a:schemeClr val="bg1"/>
          </a:solidFill>
          <a:ln w="28575">
            <a:solidFill>
              <a:schemeClr val="tx1"/>
            </a:solidFill>
          </a:ln>
          <a:effectLst/>
        </p:spPr>
        <p:txBody>
          <a:bodyPr vert="horz" lIns="0" tIns="0" rIns="0" bIns="0" rtlCol="0" anchor="ctr" anchorCtr="0">
            <a:noAutofit/>
          </a:bodyPr>
          <a:lstStyle>
            <a:lvl1pPr algn="ctr" defTabSz="914318" rtl="0" eaLnBrk="1" latinLnBrk="0" hangingPunct="1">
              <a:lnSpc>
                <a:spcPct val="100000"/>
              </a:lnSpc>
              <a:spcBef>
                <a:spcPct val="0"/>
              </a:spcBef>
              <a:buNone/>
              <a:defRPr sz="2800" b="1" kern="1200" spc="300" baseline="0">
                <a:solidFill>
                  <a:schemeClr val="tx1"/>
                </a:solidFill>
                <a:latin typeface="+mn-lt"/>
                <a:ea typeface="+mj-ea"/>
                <a:cs typeface="+mj-cs"/>
              </a:defRPr>
            </a:lvl1pPr>
          </a:lstStyle>
          <a:p>
            <a:r>
              <a:rPr lang="en-GB"/>
              <a:t>Firmware</a:t>
            </a:r>
            <a:endParaRPr lang="da-DK" dirty="0">
              <a:solidFill>
                <a:srgbClr val="FF0000"/>
              </a:solidFill>
            </a:endParaRPr>
          </a:p>
        </p:txBody>
      </p:sp>
    </p:spTree>
    <p:extLst>
      <p:ext uri="{BB962C8B-B14F-4D97-AF65-F5344CB8AC3E}">
        <p14:creationId xmlns:p14="http://schemas.microsoft.com/office/powerpoint/2010/main" val="5011900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31</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1474385"/>
          </a:xfrm>
        </p:spPr>
        <p:txBody>
          <a:bodyPr/>
          <a:lstStyle/>
          <a:p>
            <a:r>
              <a:rPr lang="en-US" dirty="0"/>
              <a:t>Firmware Design</a:t>
            </a:r>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59</a:t>
            </a:r>
          </a:p>
        </p:txBody>
      </p:sp>
      <p:grpSp>
        <p:nvGrpSpPr>
          <p:cNvPr id="46" name="Grupo 45"/>
          <p:cNvGrpSpPr/>
          <p:nvPr/>
        </p:nvGrpSpPr>
        <p:grpSpPr>
          <a:xfrm>
            <a:off x="5138893" y="1335892"/>
            <a:ext cx="1915428" cy="4395537"/>
            <a:chOff x="991401" y="1568918"/>
            <a:chExt cx="1915428" cy="4395537"/>
          </a:xfrm>
        </p:grpSpPr>
        <p:sp>
          <p:nvSpPr>
            <p:cNvPr id="8" name="Rectángulo redondeado 7"/>
            <p:cNvSpPr/>
            <p:nvPr/>
          </p:nvSpPr>
          <p:spPr>
            <a:xfrm>
              <a:off x="991402" y="1568918"/>
              <a:ext cx="1915427" cy="108765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s-ES" dirty="0"/>
                <a:t>System feature definition</a:t>
              </a:r>
            </a:p>
          </p:txBody>
        </p:sp>
        <p:sp>
          <p:nvSpPr>
            <p:cNvPr id="17" name="Rectángulo redondeado 16"/>
            <p:cNvSpPr/>
            <p:nvPr/>
          </p:nvSpPr>
          <p:spPr>
            <a:xfrm>
              <a:off x="991401" y="3222859"/>
              <a:ext cx="1915427" cy="108765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s-ES" dirty="0"/>
                <a:t>High level design</a:t>
              </a:r>
            </a:p>
          </p:txBody>
        </p:sp>
        <p:sp>
          <p:nvSpPr>
            <p:cNvPr id="20" name="Flecha abajo 19"/>
            <p:cNvSpPr/>
            <p:nvPr/>
          </p:nvSpPr>
          <p:spPr>
            <a:xfrm>
              <a:off x="1749389" y="4310514"/>
              <a:ext cx="399450" cy="566286"/>
            </a:xfrm>
            <a:prstGeom prst="downArrow">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
          <p:nvSpPr>
            <p:cNvPr id="22" name="Flecha abajo 21"/>
            <p:cNvSpPr/>
            <p:nvPr/>
          </p:nvSpPr>
          <p:spPr>
            <a:xfrm>
              <a:off x="1749389" y="2664109"/>
              <a:ext cx="399450" cy="551214"/>
            </a:xfrm>
            <a:prstGeom prst="downArrow">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
          <p:nvSpPr>
            <p:cNvPr id="19" name="Rectángulo redondeado 18"/>
            <p:cNvSpPr/>
            <p:nvPr/>
          </p:nvSpPr>
          <p:spPr>
            <a:xfrm>
              <a:off x="991402" y="4876800"/>
              <a:ext cx="1915427" cy="108765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s-ES" dirty="0" err="1"/>
                <a:t>Low</a:t>
              </a:r>
              <a:r>
                <a:rPr lang="es-ES" dirty="0"/>
                <a:t> level design</a:t>
              </a:r>
              <a:endParaRPr lang="es-ES" b="1" dirty="0"/>
            </a:p>
          </p:txBody>
        </p:sp>
      </p:grpSp>
      <p:sp>
        <p:nvSpPr>
          <p:cNvPr id="23" name="Textfeld 10">
            <a:extLst>
              <a:ext uri="{FF2B5EF4-FFF2-40B4-BE49-F238E27FC236}">
                <a16:creationId xmlns:a16="http://schemas.microsoft.com/office/drawing/2014/main" id="{64B0EBCF-33A8-460F-8091-21A15438BF1D}"/>
              </a:ext>
            </a:extLst>
          </p:cNvPr>
          <p:cNvSpPr txBox="1"/>
          <p:nvPr/>
        </p:nvSpPr>
        <p:spPr>
          <a:xfrm flipH="1">
            <a:off x="268565" y="2366054"/>
            <a:ext cx="4729589" cy="4093428"/>
          </a:xfrm>
          <a:prstGeom prst="rect">
            <a:avLst/>
          </a:prstGeom>
          <a:noFill/>
        </p:spPr>
        <p:txBody>
          <a:bodyPr wrap="square" rtlCol="0">
            <a:spAutoFit/>
          </a:bodyPr>
          <a:lstStyle/>
          <a:p>
            <a:r>
              <a:rPr lang="de-DE" sz="2000" b="1" spc="300" dirty="0"/>
              <a:t>Modular design</a:t>
            </a:r>
          </a:p>
          <a:p>
            <a:endParaRPr lang="de-DE" sz="2000" b="1" spc="300" dirty="0"/>
          </a:p>
          <a:p>
            <a:pPr marL="342900" indent="-342900">
              <a:buFont typeface="Wingdings" panose="05000000000000000000" pitchFamily="2" charset="2"/>
              <a:buChar char="Ø"/>
            </a:pPr>
            <a:r>
              <a:rPr lang="de-DE" sz="2000" spc="300" dirty="0"/>
              <a:t>Allows collaboration between several developers</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spc="300" dirty="0"/>
              <a:t>Increases scalability</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spc="300" dirty="0"/>
              <a:t>Increases reliability</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spc="300" dirty="0"/>
              <a:t>Allows code reusability</a:t>
            </a:r>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p:txBody>
      </p:sp>
      <p:pic>
        <p:nvPicPr>
          <p:cNvPr id="45" name="Imagen 44"/>
          <p:cNvPicPr>
            <a:picLocks noChangeAspect="1"/>
          </p:cNvPicPr>
          <p:nvPr/>
        </p:nvPicPr>
        <p:blipFill>
          <a:blip r:embed="rId3"/>
          <a:stretch>
            <a:fillRect/>
          </a:stretch>
        </p:blipFill>
        <p:spPr>
          <a:xfrm>
            <a:off x="7875299" y="2006600"/>
            <a:ext cx="3849341" cy="3515056"/>
          </a:xfrm>
          <a:prstGeom prst="rect">
            <a:avLst/>
          </a:prstGeom>
        </p:spPr>
      </p:pic>
      <p:sp>
        <p:nvSpPr>
          <p:cNvPr id="14" name="Pladsholder til slidenummer 1">
            <a:extLst>
              <a:ext uri="{FF2B5EF4-FFF2-40B4-BE49-F238E27FC236}">
                <a16:creationId xmlns:a16="http://schemas.microsoft.com/office/drawing/2014/main" id="{0C88518C-6275-453C-9D5A-AAFA9C25143D}"/>
              </a:ext>
            </a:extLst>
          </p:cNvPr>
          <p:cNvSpPr txBox="1">
            <a:spLocks/>
          </p:cNvSpPr>
          <p:nvPr/>
        </p:nvSpPr>
        <p:spPr>
          <a:xfrm>
            <a:off x="10761026" y="6264777"/>
            <a:ext cx="699454"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err="1"/>
              <a:t>Nicolás</a:t>
            </a:r>
            <a:endParaRPr lang="en-US" dirty="0"/>
          </a:p>
        </p:txBody>
      </p:sp>
    </p:spTree>
    <p:extLst>
      <p:ext uri="{BB962C8B-B14F-4D97-AF65-F5344CB8AC3E}">
        <p14:creationId xmlns:p14="http://schemas.microsoft.com/office/powerpoint/2010/main" val="1517736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32</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1474385"/>
          </a:xfrm>
        </p:spPr>
        <p:txBody>
          <a:bodyPr/>
          <a:lstStyle/>
          <a:p>
            <a:r>
              <a:rPr lang="en-US" dirty="0"/>
              <a:t>High level design</a:t>
            </a:r>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59</a:t>
            </a:r>
          </a:p>
        </p:txBody>
      </p:sp>
      <p:sp>
        <p:nvSpPr>
          <p:cNvPr id="23" name="Textfeld 10">
            <a:extLst>
              <a:ext uri="{FF2B5EF4-FFF2-40B4-BE49-F238E27FC236}">
                <a16:creationId xmlns:a16="http://schemas.microsoft.com/office/drawing/2014/main" id="{64B0EBCF-33A8-460F-8091-21A15438BF1D}"/>
              </a:ext>
            </a:extLst>
          </p:cNvPr>
          <p:cNvSpPr txBox="1"/>
          <p:nvPr/>
        </p:nvSpPr>
        <p:spPr>
          <a:xfrm flipH="1">
            <a:off x="1005815" y="1702234"/>
            <a:ext cx="6363734" cy="4708981"/>
          </a:xfrm>
          <a:prstGeom prst="rect">
            <a:avLst/>
          </a:prstGeom>
          <a:noFill/>
        </p:spPr>
        <p:txBody>
          <a:bodyPr wrap="square" rtlCol="0">
            <a:spAutoFit/>
          </a:bodyPr>
          <a:lstStyle/>
          <a:p>
            <a:r>
              <a:rPr lang="de-DE" sz="2000" b="1" spc="300" dirty="0"/>
              <a:t>For every software module</a:t>
            </a:r>
          </a:p>
          <a:p>
            <a:pPr marL="342900" indent="-342900">
              <a:buFont typeface="Wingdings" panose="05000000000000000000" pitchFamily="2" charset="2"/>
              <a:buChar char="Ø"/>
            </a:pPr>
            <a:endParaRPr lang="de-DE" sz="2000" b="1" spc="300" dirty="0"/>
          </a:p>
          <a:p>
            <a:pPr marL="342900" indent="-342900">
              <a:buFont typeface="Wingdings" panose="05000000000000000000" pitchFamily="2" charset="2"/>
              <a:buChar char="Ø"/>
            </a:pPr>
            <a:r>
              <a:rPr lang="de-DE" sz="2000" spc="300" dirty="0"/>
              <a:t>What is its goal? </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spc="300" dirty="0"/>
              <a:t>When should the task be performed?</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spc="300" dirty="0"/>
              <a:t>How will it interact with other modules?</a:t>
            </a:r>
          </a:p>
          <a:p>
            <a:endParaRPr lang="de-DE" sz="2000" spc="300" dirty="0"/>
          </a:p>
          <a:p>
            <a:r>
              <a:rPr lang="de-DE" sz="2000" b="1" spc="300" dirty="0"/>
              <a:t>Goal</a:t>
            </a:r>
          </a:p>
          <a:p>
            <a:endParaRPr lang="de-DE" sz="2000" b="1" spc="300" dirty="0"/>
          </a:p>
          <a:p>
            <a:pPr marL="342900" indent="-342900">
              <a:buFont typeface="Wingdings" panose="05000000000000000000" pitchFamily="2" charset="2"/>
              <a:buChar char="Ø"/>
            </a:pPr>
            <a:r>
              <a:rPr lang="de-DE" sz="2000" spc="300" dirty="0"/>
              <a:t>Understand the big picture of the system</a:t>
            </a:r>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p:txBody>
      </p: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3274" y="1518697"/>
            <a:ext cx="3074936" cy="4408552"/>
          </a:xfrm>
          <a:prstGeom prst="rect">
            <a:avLst/>
          </a:prstGeom>
        </p:spPr>
      </p:pic>
      <p:sp>
        <p:nvSpPr>
          <p:cNvPr id="8" name="Pladsholder til slidenummer 1">
            <a:extLst>
              <a:ext uri="{FF2B5EF4-FFF2-40B4-BE49-F238E27FC236}">
                <a16:creationId xmlns:a16="http://schemas.microsoft.com/office/drawing/2014/main" id="{0C88518C-6275-453C-9D5A-AAFA9C25143D}"/>
              </a:ext>
            </a:extLst>
          </p:cNvPr>
          <p:cNvSpPr txBox="1">
            <a:spLocks/>
          </p:cNvSpPr>
          <p:nvPr/>
        </p:nvSpPr>
        <p:spPr>
          <a:xfrm>
            <a:off x="10761026" y="6264777"/>
            <a:ext cx="699454"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err="1"/>
              <a:t>Nicolás</a:t>
            </a:r>
            <a:endParaRPr lang="en-US" dirty="0"/>
          </a:p>
        </p:txBody>
      </p:sp>
      <p:sp>
        <p:nvSpPr>
          <p:cNvPr id="4" name="Rectángulo 3"/>
          <p:cNvSpPr/>
          <p:nvPr/>
        </p:nvSpPr>
        <p:spPr>
          <a:xfrm>
            <a:off x="8231035" y="820387"/>
            <a:ext cx="3025510" cy="646331"/>
          </a:xfrm>
          <a:prstGeom prst="rect">
            <a:avLst/>
          </a:prstGeom>
        </p:spPr>
        <p:txBody>
          <a:bodyPr wrap="square">
            <a:spAutoFit/>
          </a:bodyPr>
          <a:lstStyle/>
          <a:p>
            <a:r>
              <a:rPr lang="de-DE" i="1" spc="300" dirty="0"/>
              <a:t>Unified Modeling Language (UML)</a:t>
            </a:r>
          </a:p>
        </p:txBody>
      </p:sp>
    </p:spTree>
    <p:extLst>
      <p:ext uri="{BB962C8B-B14F-4D97-AF65-F5344CB8AC3E}">
        <p14:creationId xmlns:p14="http://schemas.microsoft.com/office/powerpoint/2010/main" val="2656561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33</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2025438"/>
          </a:xfrm>
        </p:spPr>
        <p:txBody>
          <a:bodyPr/>
          <a:lstStyle/>
          <a:p>
            <a:pPr>
              <a:lnSpc>
                <a:spcPct val="150000"/>
              </a:lnSpc>
            </a:pPr>
            <a:r>
              <a:rPr lang="en-US" dirty="0"/>
              <a:t>High level design - Timing</a:t>
            </a:r>
            <a:endParaRPr lang="en-US" sz="2400" dirty="0"/>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59</a:t>
            </a:r>
          </a:p>
        </p:txBody>
      </p:sp>
      <p:sp>
        <p:nvSpPr>
          <p:cNvPr id="23" name="Textfeld 10">
            <a:extLst>
              <a:ext uri="{FF2B5EF4-FFF2-40B4-BE49-F238E27FC236}">
                <a16:creationId xmlns:a16="http://schemas.microsoft.com/office/drawing/2014/main" id="{64B0EBCF-33A8-460F-8091-21A15438BF1D}"/>
              </a:ext>
            </a:extLst>
          </p:cNvPr>
          <p:cNvSpPr txBox="1"/>
          <p:nvPr/>
        </p:nvSpPr>
        <p:spPr>
          <a:xfrm flipH="1">
            <a:off x="587374" y="1872379"/>
            <a:ext cx="6363734" cy="4708981"/>
          </a:xfrm>
          <a:prstGeom prst="rect">
            <a:avLst/>
          </a:prstGeom>
          <a:noFill/>
        </p:spPr>
        <p:txBody>
          <a:bodyPr wrap="square" rtlCol="0">
            <a:spAutoFit/>
          </a:bodyPr>
          <a:lstStyle/>
          <a:p>
            <a:r>
              <a:rPr lang="de-DE" sz="2000" b="1" spc="300" dirty="0"/>
              <a:t>Real time system:</a:t>
            </a:r>
            <a:r>
              <a:rPr lang="de-DE" sz="2000" b="1" spc="300" dirty="0">
                <a:sym typeface="Wingdings" panose="05000000000000000000" pitchFamily="2" charset="2"/>
              </a:rPr>
              <a:t> Time constraints</a:t>
            </a:r>
            <a:endParaRPr lang="de-DE" sz="2000" b="1" spc="300" dirty="0"/>
          </a:p>
          <a:p>
            <a:endParaRPr lang="de-DE" sz="2000" b="1" spc="300" dirty="0"/>
          </a:p>
          <a:p>
            <a:pPr marL="342900" indent="-342900">
              <a:buFont typeface="Wingdings" panose="05000000000000000000" pitchFamily="2" charset="2"/>
              <a:buChar char="Ø"/>
            </a:pPr>
            <a:r>
              <a:rPr lang="de-DE" sz="2000" spc="300" dirty="0"/>
              <a:t>Motor control: calculation of new duty cycle every switching period</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spc="300" dirty="0"/>
              <a:t>Other modules </a:t>
            </a:r>
            <a:r>
              <a:rPr lang="de-DE" sz="2000" spc="300" dirty="0">
                <a:sym typeface="Wingdings" panose="05000000000000000000" pitchFamily="2" charset="2"/>
              </a:rPr>
              <a:t> Scheduler</a:t>
            </a:r>
            <a:endParaRPr lang="de-DE" sz="2000" spc="300" dirty="0"/>
          </a:p>
          <a:p>
            <a:pPr marL="342900" indent="-342900">
              <a:buFont typeface="Arial" panose="020B0604020202020204" pitchFamily="34" charset="0"/>
              <a:buChar char="•"/>
            </a:pPr>
            <a:endParaRPr lang="de-DE" sz="2000" spc="300" dirty="0"/>
          </a:p>
          <a:p>
            <a:r>
              <a:rPr lang="de-DE" sz="2000" b="1" spc="300" dirty="0"/>
              <a:t>Scheduler</a:t>
            </a:r>
          </a:p>
          <a:p>
            <a:pPr marL="342900" indent="-342900">
              <a:buFont typeface="Wingdings" panose="05000000000000000000" pitchFamily="2" charset="2"/>
              <a:buChar char="Ø"/>
            </a:pPr>
            <a:endParaRPr lang="de-DE" sz="2000" b="1" spc="300" dirty="0"/>
          </a:p>
          <a:p>
            <a:pPr marL="342900" indent="-342900">
              <a:buFont typeface="Wingdings" panose="05000000000000000000" pitchFamily="2" charset="2"/>
              <a:buChar char="Ø"/>
            </a:pPr>
            <a:r>
              <a:rPr lang="de-DE" sz="2000" spc="300" dirty="0"/>
              <a:t>Critical module</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spc="300" dirty="0"/>
              <a:t>Calls tasks with different cyclicity</a:t>
            </a:r>
          </a:p>
          <a:p>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p:txBody>
      </p: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04671" y="1690189"/>
            <a:ext cx="4740274" cy="4451356"/>
          </a:xfrm>
          <a:prstGeom prst="rect">
            <a:avLst/>
          </a:prstGeom>
        </p:spPr>
      </p:pic>
      <p:sp>
        <p:nvSpPr>
          <p:cNvPr id="9" name="Pladsholder til slidenummer 1">
            <a:extLst>
              <a:ext uri="{FF2B5EF4-FFF2-40B4-BE49-F238E27FC236}">
                <a16:creationId xmlns:a16="http://schemas.microsoft.com/office/drawing/2014/main" id="{0C88518C-6275-453C-9D5A-AAFA9C25143D}"/>
              </a:ext>
            </a:extLst>
          </p:cNvPr>
          <p:cNvSpPr txBox="1">
            <a:spLocks/>
          </p:cNvSpPr>
          <p:nvPr/>
        </p:nvSpPr>
        <p:spPr>
          <a:xfrm>
            <a:off x="10761026" y="6264777"/>
            <a:ext cx="699454"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err="1"/>
              <a:t>Nicolás</a:t>
            </a:r>
            <a:endParaRPr lang="en-US" dirty="0"/>
          </a:p>
        </p:txBody>
      </p:sp>
    </p:spTree>
    <p:extLst>
      <p:ext uri="{BB962C8B-B14F-4D97-AF65-F5344CB8AC3E}">
        <p14:creationId xmlns:p14="http://schemas.microsoft.com/office/powerpoint/2010/main" val="23547203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34</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1474385"/>
          </a:xfrm>
        </p:spPr>
        <p:txBody>
          <a:bodyPr/>
          <a:lstStyle/>
          <a:p>
            <a:r>
              <a:rPr lang="en-US" dirty="0"/>
              <a:t>Low level design</a:t>
            </a:r>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59</a:t>
            </a:r>
          </a:p>
        </p:txBody>
      </p:sp>
      <p:sp>
        <p:nvSpPr>
          <p:cNvPr id="23" name="Textfeld 10">
            <a:extLst>
              <a:ext uri="{FF2B5EF4-FFF2-40B4-BE49-F238E27FC236}">
                <a16:creationId xmlns:a16="http://schemas.microsoft.com/office/drawing/2014/main" id="{64B0EBCF-33A8-460F-8091-21A15438BF1D}"/>
              </a:ext>
            </a:extLst>
          </p:cNvPr>
          <p:cNvSpPr txBox="1"/>
          <p:nvPr/>
        </p:nvSpPr>
        <p:spPr>
          <a:xfrm flipH="1">
            <a:off x="426981" y="1771679"/>
            <a:ext cx="6363734" cy="5940088"/>
          </a:xfrm>
          <a:prstGeom prst="rect">
            <a:avLst/>
          </a:prstGeom>
          <a:noFill/>
        </p:spPr>
        <p:txBody>
          <a:bodyPr wrap="square" rtlCol="0">
            <a:spAutoFit/>
          </a:bodyPr>
          <a:lstStyle/>
          <a:p>
            <a:r>
              <a:rPr lang="de-DE" sz="2000" b="1" spc="300" dirty="0"/>
              <a:t>For every software module</a:t>
            </a:r>
          </a:p>
          <a:p>
            <a:endParaRPr lang="de-DE" sz="2000" b="1" spc="300" dirty="0"/>
          </a:p>
          <a:p>
            <a:pPr marL="342900" indent="-342900">
              <a:buFont typeface="Wingdings" panose="05000000000000000000" pitchFamily="2" charset="2"/>
              <a:buChar char="Ø"/>
            </a:pPr>
            <a:r>
              <a:rPr lang="de-DE" sz="2000" spc="300" dirty="0"/>
              <a:t>Detailed explanation of module</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spc="300" dirty="0"/>
              <a:t>Suggested data types, algorithms or patterns</a:t>
            </a:r>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r>
              <a:rPr lang="de-DE" sz="2000" b="1" spc="300" dirty="0"/>
              <a:t>Goal</a:t>
            </a:r>
          </a:p>
          <a:p>
            <a:endParaRPr lang="de-DE" sz="2000" b="1" spc="300" dirty="0"/>
          </a:p>
          <a:p>
            <a:pPr marL="342900" indent="-342900">
              <a:buFont typeface="Wingdings" panose="05000000000000000000" pitchFamily="2" charset="2"/>
              <a:buChar char="Ø"/>
            </a:pPr>
            <a:r>
              <a:rPr lang="de-DE" sz="2000" spc="300" dirty="0"/>
              <a:t>Find technical limitations of the system</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spc="300" dirty="0"/>
              <a:t>Speed up the development phase</a:t>
            </a:r>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p:txBody>
      </p:sp>
      <p:pic>
        <p:nvPicPr>
          <p:cNvPr id="7" name="Imagen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6173" y="1758471"/>
            <a:ext cx="5088467" cy="4200965"/>
          </a:xfrm>
          <a:prstGeom prst="rect">
            <a:avLst/>
          </a:prstGeom>
        </p:spPr>
      </p:pic>
      <p:sp>
        <p:nvSpPr>
          <p:cNvPr id="8" name="Pladsholder til slidenummer 1">
            <a:extLst>
              <a:ext uri="{FF2B5EF4-FFF2-40B4-BE49-F238E27FC236}">
                <a16:creationId xmlns:a16="http://schemas.microsoft.com/office/drawing/2014/main" id="{0C88518C-6275-453C-9D5A-AAFA9C25143D}"/>
              </a:ext>
            </a:extLst>
          </p:cNvPr>
          <p:cNvSpPr txBox="1">
            <a:spLocks/>
          </p:cNvSpPr>
          <p:nvPr/>
        </p:nvSpPr>
        <p:spPr>
          <a:xfrm>
            <a:off x="10761026" y="6264777"/>
            <a:ext cx="699454"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err="1"/>
              <a:t>Nicolás</a:t>
            </a:r>
            <a:endParaRPr lang="en-US" dirty="0"/>
          </a:p>
        </p:txBody>
      </p:sp>
    </p:spTree>
    <p:extLst>
      <p:ext uri="{BB962C8B-B14F-4D97-AF65-F5344CB8AC3E}">
        <p14:creationId xmlns:p14="http://schemas.microsoft.com/office/powerpoint/2010/main" val="2149056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35</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1474385"/>
          </a:xfrm>
        </p:spPr>
        <p:txBody>
          <a:bodyPr/>
          <a:lstStyle/>
          <a:p>
            <a:r>
              <a:rPr lang="en-US" dirty="0"/>
              <a:t>System</a:t>
            </a:r>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59</a:t>
            </a:r>
          </a:p>
        </p:txBody>
      </p:sp>
      <p:grpSp>
        <p:nvGrpSpPr>
          <p:cNvPr id="7" name="Grupo 6"/>
          <p:cNvGrpSpPr/>
          <p:nvPr/>
        </p:nvGrpSpPr>
        <p:grpSpPr>
          <a:xfrm>
            <a:off x="3834323" y="1465936"/>
            <a:ext cx="4789911" cy="4176109"/>
            <a:chOff x="4171209" y="1435233"/>
            <a:chExt cx="4789911" cy="4176109"/>
          </a:xfrm>
        </p:grpSpPr>
        <p:sp>
          <p:nvSpPr>
            <p:cNvPr id="4" name="Rectángulo redondeado 3"/>
            <p:cNvSpPr/>
            <p:nvPr/>
          </p:nvSpPr>
          <p:spPr>
            <a:xfrm>
              <a:off x="4171209" y="1435233"/>
              <a:ext cx="4789911" cy="1148180"/>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
          <p:nvSpPr>
            <p:cNvPr id="23" name="Textfeld 10">
              <a:extLst>
                <a:ext uri="{FF2B5EF4-FFF2-40B4-BE49-F238E27FC236}">
                  <a16:creationId xmlns:a16="http://schemas.microsoft.com/office/drawing/2014/main" id="{64B0EBCF-33A8-460F-8091-21A15438BF1D}"/>
                </a:ext>
              </a:extLst>
            </p:cNvPr>
            <p:cNvSpPr txBox="1"/>
            <p:nvPr/>
          </p:nvSpPr>
          <p:spPr>
            <a:xfrm flipH="1">
              <a:off x="4267462" y="1517914"/>
              <a:ext cx="4693658" cy="4093428"/>
            </a:xfrm>
            <a:prstGeom prst="rect">
              <a:avLst/>
            </a:prstGeom>
            <a:noFill/>
          </p:spPr>
          <p:txBody>
            <a:bodyPr wrap="square" rtlCol="0">
              <a:spAutoFit/>
            </a:bodyPr>
            <a:lstStyle/>
            <a:p>
              <a:pPr algn="ctr"/>
              <a:r>
                <a:rPr lang="de-DE" sz="2000" b="1" i="1" spc="300" dirty="0"/>
                <a:t>System are those modules which provide a framework for other modules</a:t>
              </a:r>
              <a:endParaRPr lang="de-DE" sz="2000" i="1" spc="300" dirty="0"/>
            </a:p>
            <a:p>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p:txBody>
        </p:sp>
      </p:grpSp>
      <p:sp>
        <p:nvSpPr>
          <p:cNvPr id="8" name="Textfeld 10">
            <a:extLst>
              <a:ext uri="{FF2B5EF4-FFF2-40B4-BE49-F238E27FC236}">
                <a16:creationId xmlns:a16="http://schemas.microsoft.com/office/drawing/2014/main" id="{64B0EBCF-33A8-460F-8091-21A15438BF1D}"/>
              </a:ext>
            </a:extLst>
          </p:cNvPr>
          <p:cNvSpPr txBox="1"/>
          <p:nvPr/>
        </p:nvSpPr>
        <p:spPr>
          <a:xfrm flipH="1">
            <a:off x="2390532" y="2825889"/>
            <a:ext cx="8505263" cy="5632311"/>
          </a:xfrm>
          <a:prstGeom prst="rect">
            <a:avLst/>
          </a:prstGeom>
          <a:noFill/>
        </p:spPr>
        <p:txBody>
          <a:bodyPr wrap="square" rtlCol="0">
            <a:spAutoFit/>
          </a:bodyPr>
          <a:lstStyle/>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b="1" spc="300" dirty="0"/>
          </a:p>
          <a:p>
            <a:pPr marL="342900" indent="-342900">
              <a:buFont typeface="Arial" panose="020B0604020202020204" pitchFamily="34" charset="0"/>
              <a:buChar char="•"/>
            </a:pPr>
            <a:endParaRPr lang="de-DE" sz="2000" b="1" spc="300" dirty="0"/>
          </a:p>
          <a:p>
            <a:pPr marL="342900" indent="-342900">
              <a:buFont typeface="Wingdings" panose="05000000000000000000" pitchFamily="2" charset="2"/>
              <a:buChar char="Ø"/>
            </a:pPr>
            <a:r>
              <a:rPr lang="de-DE" sz="2000" b="1" spc="300" dirty="0"/>
              <a:t>System Manager </a:t>
            </a:r>
            <a:r>
              <a:rPr lang="de-DE" sz="2000" spc="300" dirty="0"/>
              <a:t>		</a:t>
            </a:r>
            <a:r>
              <a:rPr lang="de-DE" sz="2000" spc="300" dirty="0">
                <a:sym typeface="Wingdings" panose="05000000000000000000" pitchFamily="2" charset="2"/>
              </a:rPr>
              <a:t>System supervision</a:t>
            </a:r>
            <a:endParaRPr lang="de-DE" sz="2000" spc="300" dirty="0"/>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b="1" spc="300" dirty="0"/>
              <a:t>Scheduler</a:t>
            </a:r>
            <a:r>
              <a:rPr lang="de-DE" sz="2000" spc="300" dirty="0"/>
              <a:t>			Task timing framework</a:t>
            </a:r>
          </a:p>
          <a:p>
            <a:pPr marL="800065" lvl="1"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b="1" spc="300" dirty="0"/>
              <a:t>Logger</a:t>
            </a:r>
            <a:r>
              <a:rPr lang="de-DE" sz="2000" spc="300" dirty="0"/>
              <a:t>				Debugging framework</a:t>
            </a:r>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p:txBody>
      </p:sp>
      <p:sp>
        <p:nvSpPr>
          <p:cNvPr id="11" name="Pfeil: nach rechts 3">
            <a:extLst>
              <a:ext uri="{FF2B5EF4-FFF2-40B4-BE49-F238E27FC236}">
                <a16:creationId xmlns:a16="http://schemas.microsoft.com/office/drawing/2014/main" id="{E0090DC6-A346-4F74-9EBF-A4947A66A3BA}"/>
              </a:ext>
            </a:extLst>
          </p:cNvPr>
          <p:cNvSpPr/>
          <p:nvPr/>
        </p:nvSpPr>
        <p:spPr>
          <a:xfrm>
            <a:off x="5878303" y="3761004"/>
            <a:ext cx="527901" cy="35820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feil: nach rechts 3">
            <a:extLst>
              <a:ext uri="{FF2B5EF4-FFF2-40B4-BE49-F238E27FC236}">
                <a16:creationId xmlns:a16="http://schemas.microsoft.com/office/drawing/2014/main" id="{E0090DC6-A346-4F74-9EBF-A4947A66A3BA}"/>
              </a:ext>
            </a:extLst>
          </p:cNvPr>
          <p:cNvSpPr/>
          <p:nvPr/>
        </p:nvSpPr>
        <p:spPr>
          <a:xfrm>
            <a:off x="5878303" y="4361685"/>
            <a:ext cx="527901" cy="35820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Pfeil: nach rechts 3">
            <a:extLst>
              <a:ext uri="{FF2B5EF4-FFF2-40B4-BE49-F238E27FC236}">
                <a16:creationId xmlns:a16="http://schemas.microsoft.com/office/drawing/2014/main" id="{E0090DC6-A346-4F74-9EBF-A4947A66A3BA}"/>
              </a:ext>
            </a:extLst>
          </p:cNvPr>
          <p:cNvSpPr/>
          <p:nvPr/>
        </p:nvSpPr>
        <p:spPr>
          <a:xfrm>
            <a:off x="5878303" y="4962366"/>
            <a:ext cx="527901" cy="35820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Pladsholder til slidenummer 1">
            <a:extLst>
              <a:ext uri="{FF2B5EF4-FFF2-40B4-BE49-F238E27FC236}">
                <a16:creationId xmlns:a16="http://schemas.microsoft.com/office/drawing/2014/main" id="{0C88518C-6275-453C-9D5A-AAFA9C25143D}"/>
              </a:ext>
            </a:extLst>
          </p:cNvPr>
          <p:cNvSpPr txBox="1">
            <a:spLocks/>
          </p:cNvSpPr>
          <p:nvPr/>
        </p:nvSpPr>
        <p:spPr>
          <a:xfrm>
            <a:off x="10761026" y="6264777"/>
            <a:ext cx="699454"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err="1"/>
              <a:t>Nicolás</a:t>
            </a:r>
            <a:endParaRPr lang="en-US" dirty="0"/>
          </a:p>
        </p:txBody>
      </p:sp>
    </p:spTree>
    <p:extLst>
      <p:ext uri="{BB962C8B-B14F-4D97-AF65-F5344CB8AC3E}">
        <p14:creationId xmlns:p14="http://schemas.microsoft.com/office/powerpoint/2010/main" val="35608565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36</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1474385"/>
          </a:xfrm>
        </p:spPr>
        <p:txBody>
          <a:bodyPr/>
          <a:lstStyle/>
          <a:p>
            <a:r>
              <a:rPr lang="en-US" dirty="0"/>
              <a:t>System manager</a:t>
            </a:r>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59</a:t>
            </a:r>
          </a:p>
        </p:txBody>
      </p:sp>
      <p:pic>
        <p:nvPicPr>
          <p:cNvPr id="16" name="Imagen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4427" y="1569335"/>
            <a:ext cx="5088467" cy="4200965"/>
          </a:xfrm>
          <a:prstGeom prst="rect">
            <a:avLst/>
          </a:prstGeom>
        </p:spPr>
      </p:pic>
      <p:sp>
        <p:nvSpPr>
          <p:cNvPr id="17" name="Textfeld 10">
            <a:extLst>
              <a:ext uri="{FF2B5EF4-FFF2-40B4-BE49-F238E27FC236}">
                <a16:creationId xmlns:a16="http://schemas.microsoft.com/office/drawing/2014/main" id="{64B0EBCF-33A8-460F-8091-21A15438BF1D}"/>
              </a:ext>
            </a:extLst>
          </p:cNvPr>
          <p:cNvSpPr txBox="1"/>
          <p:nvPr/>
        </p:nvSpPr>
        <p:spPr>
          <a:xfrm flipH="1">
            <a:off x="1484155" y="2668617"/>
            <a:ext cx="5742338" cy="4401205"/>
          </a:xfrm>
          <a:prstGeom prst="rect">
            <a:avLst/>
          </a:prstGeom>
          <a:noFill/>
        </p:spPr>
        <p:txBody>
          <a:bodyPr wrap="square" rtlCol="0">
            <a:spAutoFit/>
          </a:bodyPr>
          <a:lstStyle/>
          <a:p>
            <a:r>
              <a:rPr lang="de-DE" sz="2000" b="1" spc="300" dirty="0"/>
              <a:t>Features</a:t>
            </a:r>
          </a:p>
          <a:p>
            <a:pPr marL="342900" indent="-342900">
              <a:buFont typeface="Wingdings" panose="05000000000000000000" pitchFamily="2" charset="2"/>
              <a:buChar char="Ø"/>
            </a:pPr>
            <a:endParaRPr lang="de-DE" sz="2000" b="1" spc="300" dirty="0"/>
          </a:p>
          <a:p>
            <a:pPr marL="342900" indent="-342900">
              <a:buFont typeface="Wingdings" panose="05000000000000000000" pitchFamily="2" charset="2"/>
              <a:buChar char="Ø"/>
            </a:pPr>
            <a:r>
              <a:rPr lang="de-DE" sz="2000" spc="300" dirty="0"/>
              <a:t>System status</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spc="300" dirty="0"/>
              <a:t>User interaction</a:t>
            </a:r>
          </a:p>
          <a:p>
            <a:pPr marL="342900" indent="-342900">
              <a:buFont typeface="Arial" panose="020B0604020202020204" pitchFamily="34" charset="0"/>
              <a:buChar char="•"/>
            </a:pPr>
            <a:endParaRPr lang="de-DE" sz="2000" spc="300" dirty="0"/>
          </a:p>
          <a:p>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p:txBody>
      </p:sp>
      <p:sp>
        <p:nvSpPr>
          <p:cNvPr id="8" name="Pladsholder til slidenummer 1">
            <a:extLst>
              <a:ext uri="{FF2B5EF4-FFF2-40B4-BE49-F238E27FC236}">
                <a16:creationId xmlns:a16="http://schemas.microsoft.com/office/drawing/2014/main" id="{0C88518C-6275-453C-9D5A-AAFA9C25143D}"/>
              </a:ext>
            </a:extLst>
          </p:cNvPr>
          <p:cNvSpPr txBox="1">
            <a:spLocks/>
          </p:cNvSpPr>
          <p:nvPr/>
        </p:nvSpPr>
        <p:spPr>
          <a:xfrm>
            <a:off x="10761026" y="6264777"/>
            <a:ext cx="699454"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err="1"/>
              <a:t>Nicolás</a:t>
            </a:r>
            <a:endParaRPr lang="en-US" dirty="0"/>
          </a:p>
        </p:txBody>
      </p:sp>
    </p:spTree>
    <p:extLst>
      <p:ext uri="{BB962C8B-B14F-4D97-AF65-F5344CB8AC3E}">
        <p14:creationId xmlns:p14="http://schemas.microsoft.com/office/powerpoint/2010/main" val="28001570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37</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1474385"/>
          </a:xfrm>
        </p:spPr>
        <p:txBody>
          <a:bodyPr/>
          <a:lstStyle/>
          <a:p>
            <a:r>
              <a:rPr lang="en-US" dirty="0"/>
              <a:t>User interface</a:t>
            </a:r>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59</a:t>
            </a:r>
          </a:p>
        </p:txBody>
      </p:sp>
      <p:sp>
        <p:nvSpPr>
          <p:cNvPr id="16" name="Textfeld 10">
            <a:extLst>
              <a:ext uri="{FF2B5EF4-FFF2-40B4-BE49-F238E27FC236}">
                <a16:creationId xmlns:a16="http://schemas.microsoft.com/office/drawing/2014/main" id="{64B0EBCF-33A8-460F-8091-21A15438BF1D}"/>
              </a:ext>
            </a:extLst>
          </p:cNvPr>
          <p:cNvSpPr txBox="1"/>
          <p:nvPr/>
        </p:nvSpPr>
        <p:spPr>
          <a:xfrm flipH="1">
            <a:off x="408327" y="2168963"/>
            <a:ext cx="6363734" cy="5016758"/>
          </a:xfrm>
          <a:prstGeom prst="rect">
            <a:avLst/>
          </a:prstGeom>
          <a:noFill/>
        </p:spPr>
        <p:txBody>
          <a:bodyPr wrap="square" rtlCol="0">
            <a:spAutoFit/>
          </a:bodyPr>
          <a:lstStyle/>
          <a:p>
            <a:r>
              <a:rPr lang="de-DE" sz="2000" b="1" spc="300" dirty="0"/>
              <a:t>Different sources</a:t>
            </a:r>
          </a:p>
          <a:p>
            <a:endParaRPr lang="de-DE" sz="2000" b="1" spc="300" dirty="0"/>
          </a:p>
          <a:p>
            <a:pPr marL="342900" indent="-342900">
              <a:buFont typeface="Wingdings" panose="05000000000000000000" pitchFamily="2" charset="2"/>
              <a:buChar char="Ø"/>
            </a:pPr>
            <a:r>
              <a:rPr lang="de-DE" sz="2000" spc="300" dirty="0"/>
              <a:t>Interface PCB</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spc="300" dirty="0"/>
              <a:t>Graphical User Interface</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spc="300" dirty="0"/>
              <a:t>Go-kart pedal</a:t>
            </a:r>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r>
              <a:rPr lang="de-DE" sz="2000" b="1" spc="300" dirty="0"/>
              <a:t>Reference Handler</a:t>
            </a:r>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1777" y="1326349"/>
            <a:ext cx="7163168" cy="5493032"/>
          </a:xfrm>
          <a:prstGeom prst="rect">
            <a:avLst/>
          </a:prstGeom>
        </p:spPr>
      </p:pic>
      <p:sp>
        <p:nvSpPr>
          <p:cNvPr id="8" name="Pladsholder til slidenummer 1">
            <a:extLst>
              <a:ext uri="{FF2B5EF4-FFF2-40B4-BE49-F238E27FC236}">
                <a16:creationId xmlns:a16="http://schemas.microsoft.com/office/drawing/2014/main" id="{0C88518C-6275-453C-9D5A-AAFA9C25143D}"/>
              </a:ext>
            </a:extLst>
          </p:cNvPr>
          <p:cNvSpPr txBox="1">
            <a:spLocks/>
          </p:cNvSpPr>
          <p:nvPr/>
        </p:nvSpPr>
        <p:spPr>
          <a:xfrm>
            <a:off x="10761026" y="6264777"/>
            <a:ext cx="699454"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err="1"/>
              <a:t>Nicolás</a:t>
            </a:r>
            <a:endParaRPr lang="en-US" dirty="0"/>
          </a:p>
        </p:txBody>
      </p:sp>
    </p:spTree>
    <p:extLst>
      <p:ext uri="{BB962C8B-B14F-4D97-AF65-F5344CB8AC3E}">
        <p14:creationId xmlns:p14="http://schemas.microsoft.com/office/powerpoint/2010/main" val="36177593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38</a:t>
            </a:fld>
            <a:endParaRPr lang="en-US" dirty="0"/>
          </a:p>
        </p:txBody>
      </p:sp>
      <p:sp>
        <p:nvSpPr>
          <p:cNvPr id="3" name="Titel 2"/>
          <p:cNvSpPr>
            <a:spLocks noGrp="1"/>
          </p:cNvSpPr>
          <p:nvPr>
            <p:ph type="title"/>
          </p:nvPr>
        </p:nvSpPr>
        <p:spPr>
          <a:xfrm>
            <a:off x="587374" y="359273"/>
            <a:ext cx="6145023" cy="1621619"/>
          </a:xfrm>
        </p:spPr>
        <p:txBody>
          <a:bodyPr rtlCol="0"/>
          <a:lstStyle/>
          <a:p>
            <a:pPr rtl="0"/>
            <a:r>
              <a:rPr lang="en-GB" dirty="0"/>
              <a:t>Motor control</a:t>
            </a:r>
            <a:endParaRPr lang="da-DK" dirty="0">
              <a:solidFill>
                <a:schemeClr val="accent4"/>
              </a:solidFill>
            </a:endParaRPr>
          </a:p>
        </p:txBody>
      </p:sp>
      <p:sp>
        <p:nvSpPr>
          <p:cNvPr id="5" name="Tekstfelt 4">
            <a:extLst>
              <a:ext uri="{FF2B5EF4-FFF2-40B4-BE49-F238E27FC236}">
                <a16:creationId xmlns:a16="http://schemas.microsoft.com/office/drawing/2014/main" id="{5C1F930C-219B-4E8B-9131-505C03FD3DC3}"/>
              </a:ext>
            </a:extLst>
          </p:cNvPr>
          <p:cNvSpPr txBox="1"/>
          <p:nvPr/>
        </p:nvSpPr>
        <p:spPr>
          <a:xfrm>
            <a:off x="587375" y="1988584"/>
            <a:ext cx="6145022" cy="2246769"/>
          </a:xfrm>
          <a:prstGeom prst="rect">
            <a:avLst/>
          </a:prstGeom>
          <a:noFill/>
        </p:spPr>
        <p:txBody>
          <a:bodyPr wrap="square" rtlCol="0">
            <a:spAutoFit/>
          </a:bodyPr>
          <a:lstStyle/>
          <a:p>
            <a:pPr marL="285750" indent="-285750" rtl="0">
              <a:buFont typeface="Wingdings" panose="05000000000000000000" pitchFamily="2" charset="2"/>
              <a:buChar char="Ø"/>
            </a:pPr>
            <a:r>
              <a:rPr lang="en-GB" sz="2000" spc="300" dirty="0"/>
              <a:t>Position estimation</a:t>
            </a:r>
          </a:p>
          <a:p>
            <a:pPr marL="285750" indent="-285750" rtl="0">
              <a:buFont typeface="Wingdings" panose="05000000000000000000" pitchFamily="2" charset="2"/>
              <a:buChar char="Ø"/>
            </a:pPr>
            <a:endParaRPr lang="en-GB" sz="2000" spc="300" dirty="0"/>
          </a:p>
          <a:p>
            <a:pPr marL="285750" indent="-285750" rtl="0">
              <a:buFont typeface="Wingdings" panose="05000000000000000000" pitchFamily="2" charset="2"/>
              <a:buChar char="Ø"/>
            </a:pPr>
            <a:endParaRPr lang="en-GB" sz="2000" spc="300" dirty="0"/>
          </a:p>
          <a:p>
            <a:pPr marL="285750" indent="-285750" rtl="0">
              <a:buFont typeface="Wingdings" panose="05000000000000000000" pitchFamily="2" charset="2"/>
              <a:buChar char="Ø"/>
            </a:pPr>
            <a:r>
              <a:rPr lang="en-GB" sz="2000" spc="300" dirty="0"/>
              <a:t>Analog signal acquisition</a:t>
            </a:r>
          </a:p>
          <a:p>
            <a:pPr marL="285750" indent="-285750" rtl="0">
              <a:buFont typeface="Wingdings" panose="05000000000000000000" pitchFamily="2" charset="2"/>
              <a:buChar char="Ø"/>
            </a:pPr>
            <a:endParaRPr lang="en-GB" sz="2000" spc="300" dirty="0"/>
          </a:p>
          <a:p>
            <a:pPr marL="285750" indent="-285750" rtl="0">
              <a:buFont typeface="Wingdings" panose="05000000000000000000" pitchFamily="2" charset="2"/>
              <a:buChar char="Ø"/>
            </a:pPr>
            <a:endParaRPr lang="en-GB" sz="2000" spc="300" dirty="0"/>
          </a:p>
          <a:p>
            <a:pPr marL="285750" indent="-285750" rtl="0">
              <a:buFont typeface="Wingdings" panose="05000000000000000000" pitchFamily="2" charset="2"/>
              <a:buChar char="Ø"/>
            </a:pPr>
            <a:r>
              <a:rPr lang="en-GB" sz="2000" spc="300" dirty="0"/>
              <a:t>Closed loop algorithm</a:t>
            </a:r>
          </a:p>
        </p:txBody>
      </p:sp>
      <p:sp>
        <p:nvSpPr>
          <p:cNvPr id="6" name="Pladsholder til slidenummer 1">
            <a:extLst>
              <a:ext uri="{FF2B5EF4-FFF2-40B4-BE49-F238E27FC236}">
                <a16:creationId xmlns:a16="http://schemas.microsoft.com/office/drawing/2014/main" id="{679DC773-F285-4E24-93C4-BC47B6D76ABD}"/>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7" name="Pladsholder til slidenummer 1">
            <a:extLst>
              <a:ext uri="{FF2B5EF4-FFF2-40B4-BE49-F238E27FC236}">
                <a16:creationId xmlns:a16="http://schemas.microsoft.com/office/drawing/2014/main" id="{DBE49DD9-2A51-4EFE-A27C-92EA77D72BBD}"/>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59</a:t>
            </a:r>
          </a:p>
        </p:txBody>
      </p:sp>
      <p:sp>
        <p:nvSpPr>
          <p:cNvPr id="8" name="Pladsholder til slidenummer 1">
            <a:extLst>
              <a:ext uri="{FF2B5EF4-FFF2-40B4-BE49-F238E27FC236}">
                <a16:creationId xmlns:a16="http://schemas.microsoft.com/office/drawing/2014/main" id="{EAD90F53-57E4-4FBA-A0B3-211EAFED980C}"/>
              </a:ext>
            </a:extLst>
          </p:cNvPr>
          <p:cNvSpPr txBox="1">
            <a:spLocks/>
          </p:cNvSpPr>
          <p:nvPr/>
        </p:nvSpPr>
        <p:spPr>
          <a:xfrm>
            <a:off x="10627360" y="6264777"/>
            <a:ext cx="833120"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Nicolai</a:t>
            </a:r>
            <a:endParaRPr lang="en-US" dirty="0"/>
          </a:p>
        </p:txBody>
      </p:sp>
      <p:pic>
        <p:nvPicPr>
          <p:cNvPr id="9" name="Imagen 44">
            <a:extLst>
              <a:ext uri="{FF2B5EF4-FFF2-40B4-BE49-F238E27FC236}">
                <a16:creationId xmlns:a16="http://schemas.microsoft.com/office/drawing/2014/main" id="{2BE61971-B4C7-4040-907D-8779407D7A6E}"/>
              </a:ext>
            </a:extLst>
          </p:cNvPr>
          <p:cNvPicPr>
            <a:picLocks noChangeAspect="1"/>
          </p:cNvPicPr>
          <p:nvPr/>
        </p:nvPicPr>
        <p:blipFill>
          <a:blip r:embed="rId3"/>
          <a:stretch>
            <a:fillRect/>
          </a:stretch>
        </p:blipFill>
        <p:spPr>
          <a:xfrm>
            <a:off x="6256020" y="1362052"/>
            <a:ext cx="4739265" cy="4327697"/>
          </a:xfrm>
          <a:prstGeom prst="rect">
            <a:avLst/>
          </a:prstGeom>
        </p:spPr>
      </p:pic>
    </p:spTree>
    <p:extLst>
      <p:ext uri="{BB962C8B-B14F-4D97-AF65-F5344CB8AC3E}">
        <p14:creationId xmlns:p14="http://schemas.microsoft.com/office/powerpoint/2010/main" val="39433418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39</a:t>
            </a:fld>
            <a:endParaRPr lang="en-US" dirty="0"/>
          </a:p>
        </p:txBody>
      </p:sp>
      <p:sp>
        <p:nvSpPr>
          <p:cNvPr id="3" name="Titel 2"/>
          <p:cNvSpPr>
            <a:spLocks noGrp="1"/>
          </p:cNvSpPr>
          <p:nvPr>
            <p:ph type="title"/>
          </p:nvPr>
        </p:nvSpPr>
        <p:spPr>
          <a:xfrm>
            <a:off x="587373" y="379787"/>
            <a:ext cx="6145023" cy="1621619"/>
          </a:xfrm>
        </p:spPr>
        <p:txBody>
          <a:bodyPr rtlCol="0"/>
          <a:lstStyle/>
          <a:p>
            <a:pPr rtl="0"/>
            <a:r>
              <a:rPr lang="en-GB" dirty="0"/>
              <a:t>Position estimation</a:t>
            </a:r>
            <a:endParaRPr lang="da-DK" dirty="0">
              <a:solidFill>
                <a:schemeClr val="accent4"/>
              </a:solidFill>
            </a:endParaRPr>
          </a:p>
        </p:txBody>
      </p:sp>
      <p:sp>
        <p:nvSpPr>
          <p:cNvPr id="10" name="Pladsholder til slidenummer 1">
            <a:extLst>
              <a:ext uri="{FF2B5EF4-FFF2-40B4-BE49-F238E27FC236}">
                <a16:creationId xmlns:a16="http://schemas.microsoft.com/office/drawing/2014/main" id="{48CF1FBB-FB7A-48CA-A7A8-D9D2B515141F}"/>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2" name="Pladsholder til slidenummer 1">
            <a:extLst>
              <a:ext uri="{FF2B5EF4-FFF2-40B4-BE49-F238E27FC236}">
                <a16:creationId xmlns:a16="http://schemas.microsoft.com/office/drawing/2014/main" id="{9E11992D-C297-4BC4-88B0-F4401B08617E}"/>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59</a:t>
            </a:r>
          </a:p>
        </p:txBody>
      </p:sp>
      <p:sp>
        <p:nvSpPr>
          <p:cNvPr id="17" name="Pladsholder til slidenummer 1">
            <a:extLst>
              <a:ext uri="{FF2B5EF4-FFF2-40B4-BE49-F238E27FC236}">
                <a16:creationId xmlns:a16="http://schemas.microsoft.com/office/drawing/2014/main" id="{A53F264B-82DC-4274-B5AD-7A16386A14F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Nicolai</a:t>
            </a:r>
            <a:endParaRPr lang="en-US" dirty="0"/>
          </a:p>
        </p:txBody>
      </p:sp>
      <p:pic>
        <p:nvPicPr>
          <p:cNvPr id="5" name="Billede 4">
            <a:extLst>
              <a:ext uri="{FF2B5EF4-FFF2-40B4-BE49-F238E27FC236}">
                <a16:creationId xmlns:a16="http://schemas.microsoft.com/office/drawing/2014/main" id="{40741447-A889-47D5-BFD0-756A4AB01CF5}"/>
              </a:ext>
            </a:extLst>
          </p:cNvPr>
          <p:cNvPicPr>
            <a:picLocks noChangeAspect="1"/>
          </p:cNvPicPr>
          <p:nvPr/>
        </p:nvPicPr>
        <p:blipFill>
          <a:blip r:embed="rId3"/>
          <a:stretch>
            <a:fillRect/>
          </a:stretch>
        </p:blipFill>
        <p:spPr>
          <a:xfrm>
            <a:off x="1266669" y="2732189"/>
            <a:ext cx="9658662" cy="1628526"/>
          </a:xfrm>
          <a:prstGeom prst="rect">
            <a:avLst/>
          </a:prstGeom>
        </p:spPr>
      </p:pic>
    </p:spTree>
    <p:extLst>
      <p:ext uri="{BB962C8B-B14F-4D97-AF65-F5344CB8AC3E}">
        <p14:creationId xmlns:p14="http://schemas.microsoft.com/office/powerpoint/2010/main" val="1133821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4</a:t>
            </a:fld>
            <a:endParaRPr lang="en-US" dirty="0"/>
          </a:p>
        </p:txBody>
      </p:sp>
      <p:sp>
        <p:nvSpPr>
          <p:cNvPr id="3" name="Titel 2"/>
          <p:cNvSpPr>
            <a:spLocks noGrp="1"/>
          </p:cNvSpPr>
          <p:nvPr>
            <p:ph type="title"/>
          </p:nvPr>
        </p:nvSpPr>
        <p:spPr>
          <a:xfrm>
            <a:off x="587373" y="379788"/>
            <a:ext cx="6145023" cy="1010474"/>
          </a:xfrm>
        </p:spPr>
        <p:txBody>
          <a:bodyPr rtlCol="0"/>
          <a:lstStyle/>
          <a:p>
            <a:pPr rtl="0"/>
            <a:r>
              <a:rPr lang="en-GB" dirty="0"/>
              <a:t>Motivation</a:t>
            </a:r>
            <a:endParaRPr lang="da-DK" dirty="0">
              <a:solidFill>
                <a:schemeClr val="accent4"/>
              </a:solidFill>
            </a:endParaRPr>
          </a:p>
        </p:txBody>
      </p:sp>
      <p:sp>
        <p:nvSpPr>
          <p:cNvPr id="10" name="Pladsholder til slidenummer 1">
            <a:extLst>
              <a:ext uri="{FF2B5EF4-FFF2-40B4-BE49-F238E27FC236}">
                <a16:creationId xmlns:a16="http://schemas.microsoft.com/office/drawing/2014/main" id="{48CF1FBB-FB7A-48CA-A7A8-D9D2B515141F}"/>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2" name="Pladsholder til slidenummer 1">
            <a:extLst>
              <a:ext uri="{FF2B5EF4-FFF2-40B4-BE49-F238E27FC236}">
                <a16:creationId xmlns:a16="http://schemas.microsoft.com/office/drawing/2014/main" id="{9E11992D-C297-4BC4-88B0-F4401B08617E}"/>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59</a:t>
            </a:r>
          </a:p>
        </p:txBody>
      </p:sp>
      <p:sp>
        <p:nvSpPr>
          <p:cNvPr id="17" name="Pladsholder til slidenummer 1">
            <a:extLst>
              <a:ext uri="{FF2B5EF4-FFF2-40B4-BE49-F238E27FC236}">
                <a16:creationId xmlns:a16="http://schemas.microsoft.com/office/drawing/2014/main" id="{A53F264B-82DC-4274-B5AD-7A16386A14F5}"/>
              </a:ext>
            </a:extLst>
          </p:cNvPr>
          <p:cNvSpPr txBox="1">
            <a:spLocks/>
          </p:cNvSpPr>
          <p:nvPr/>
        </p:nvSpPr>
        <p:spPr>
          <a:xfrm>
            <a:off x="10718855" y="6325598"/>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Mihai</a:t>
            </a:r>
            <a:endParaRPr lang="en-US" dirty="0"/>
          </a:p>
        </p:txBody>
      </p:sp>
      <p:sp>
        <p:nvSpPr>
          <p:cNvPr id="16" name="Tekstfelt 4">
            <a:extLst>
              <a:ext uri="{FF2B5EF4-FFF2-40B4-BE49-F238E27FC236}">
                <a16:creationId xmlns:a16="http://schemas.microsoft.com/office/drawing/2014/main" id="{2685F30C-20C0-43CC-AACE-45294A7D2AE9}"/>
              </a:ext>
            </a:extLst>
          </p:cNvPr>
          <p:cNvSpPr txBox="1"/>
          <p:nvPr/>
        </p:nvSpPr>
        <p:spPr>
          <a:xfrm>
            <a:off x="619760" y="1389529"/>
            <a:ext cx="10744547" cy="5139869"/>
          </a:xfrm>
          <a:prstGeom prst="rect">
            <a:avLst/>
          </a:prstGeom>
          <a:noFill/>
        </p:spPr>
        <p:txBody>
          <a:bodyPr wrap="square" rtlCol="0">
            <a:spAutoFit/>
          </a:bodyPr>
          <a:lstStyle/>
          <a:p>
            <a:pPr marL="285750" indent="-285750">
              <a:buFont typeface="Wingdings" panose="05000000000000000000" pitchFamily="2" charset="2"/>
              <a:buChar char="Ø"/>
            </a:pPr>
            <a:r>
              <a:rPr lang="en-GB" spc="300" dirty="0"/>
              <a:t>Develop a control algorithm for the power train of an electrical go-kart</a:t>
            </a:r>
          </a:p>
          <a:p>
            <a:pPr rtl="0"/>
            <a:endParaRPr lang="en-GB" spc="300" dirty="0"/>
          </a:p>
          <a:p>
            <a:pPr rtl="0"/>
            <a:r>
              <a:rPr lang="en-GB" sz="2400" b="1" spc="300" dirty="0"/>
              <a:t>Objectives</a:t>
            </a:r>
          </a:p>
          <a:p>
            <a:pPr rtl="0"/>
            <a:endParaRPr lang="en-GB" spc="300" dirty="0"/>
          </a:p>
          <a:p>
            <a:pPr marL="285750" indent="-285750" rtl="0">
              <a:buFont typeface="Wingdings" panose="05000000000000000000" pitchFamily="2" charset="2"/>
              <a:buChar char="Ø"/>
            </a:pPr>
            <a:r>
              <a:rPr lang="en-GB" spc="300" dirty="0"/>
              <a:t>Design and simulation </a:t>
            </a:r>
          </a:p>
          <a:p>
            <a:pPr marL="285750" indent="-285750" rtl="0">
              <a:buFont typeface="Wingdings" panose="05000000000000000000" pitchFamily="2" charset="2"/>
              <a:buChar char="Ø"/>
            </a:pPr>
            <a:endParaRPr lang="en-GB" spc="300" dirty="0"/>
          </a:p>
          <a:p>
            <a:pPr marL="285750" indent="-285750" rtl="0">
              <a:buFont typeface="Wingdings" panose="05000000000000000000" pitchFamily="2" charset="2"/>
              <a:buChar char="Ø"/>
            </a:pPr>
            <a:r>
              <a:rPr lang="en-GB" spc="300" dirty="0"/>
              <a:t>Implement FOC in a digital signal processor (DSP)</a:t>
            </a:r>
          </a:p>
          <a:p>
            <a:pPr rtl="0"/>
            <a:endParaRPr lang="en-GB" spc="300" dirty="0"/>
          </a:p>
          <a:p>
            <a:pPr marL="285750" indent="-285750" rtl="0">
              <a:buFont typeface="Wingdings" panose="05000000000000000000" pitchFamily="2" charset="2"/>
              <a:buChar char="Ø"/>
            </a:pPr>
            <a:r>
              <a:rPr lang="en-GB" spc="300" dirty="0"/>
              <a:t>Interface board</a:t>
            </a:r>
          </a:p>
          <a:p>
            <a:pPr marL="285750" indent="-285750" rtl="0">
              <a:buFont typeface="Wingdings" panose="05000000000000000000" pitchFamily="2" charset="2"/>
              <a:buChar char="Ø"/>
            </a:pPr>
            <a:endParaRPr lang="en-GB" spc="300" dirty="0"/>
          </a:p>
          <a:p>
            <a:pPr marL="285750" indent="-285750" rtl="0">
              <a:buFont typeface="Wingdings" panose="05000000000000000000" pitchFamily="2" charset="2"/>
              <a:buChar char="Ø"/>
            </a:pPr>
            <a:r>
              <a:rPr lang="en-GB" spc="300" dirty="0"/>
              <a:t>Inverter tests</a:t>
            </a:r>
          </a:p>
          <a:p>
            <a:pPr marL="285750" indent="-285750" rtl="0">
              <a:buFont typeface="Wingdings" panose="05000000000000000000" pitchFamily="2" charset="2"/>
              <a:buChar char="Ø"/>
            </a:pPr>
            <a:endParaRPr lang="en-GB" spc="300" dirty="0"/>
          </a:p>
          <a:p>
            <a:pPr marL="285750" indent="-285750" rtl="0">
              <a:buFont typeface="Wingdings" panose="05000000000000000000" pitchFamily="2" charset="2"/>
              <a:buChar char="Ø"/>
            </a:pPr>
            <a:r>
              <a:rPr lang="en-GB" spc="300" dirty="0"/>
              <a:t>Modelling the battery pack</a:t>
            </a:r>
          </a:p>
          <a:p>
            <a:pPr marL="285750" indent="-285750" rtl="0">
              <a:buFont typeface="Wingdings" panose="05000000000000000000" pitchFamily="2" charset="2"/>
              <a:buChar char="Ø"/>
            </a:pPr>
            <a:endParaRPr lang="en-GB" spc="300" dirty="0"/>
          </a:p>
          <a:p>
            <a:pPr marL="285750" indent="-285750" rtl="0">
              <a:buFont typeface="Wingdings" panose="05000000000000000000" pitchFamily="2" charset="2"/>
              <a:buChar char="Ø"/>
            </a:pPr>
            <a:r>
              <a:rPr lang="en-GB" spc="300" dirty="0"/>
              <a:t>Experimental setup</a:t>
            </a:r>
          </a:p>
          <a:p>
            <a:pPr marL="285750" indent="-285750" rtl="0">
              <a:buFont typeface="Wingdings" panose="05000000000000000000" pitchFamily="2" charset="2"/>
              <a:buChar char="Ø"/>
            </a:pPr>
            <a:endParaRPr lang="en-GB" spc="300" dirty="0"/>
          </a:p>
          <a:p>
            <a:pPr marL="285750" indent="-285750" rtl="0">
              <a:buFont typeface="Wingdings" panose="05000000000000000000" pitchFamily="2" charset="2"/>
              <a:buChar char="Ø"/>
            </a:pPr>
            <a:r>
              <a:rPr lang="en-GB" spc="300" dirty="0"/>
              <a:t>Project management</a:t>
            </a:r>
          </a:p>
          <a:p>
            <a:pPr marL="285750" indent="-285750" rtl="0">
              <a:buFont typeface="Wingdings" panose="05000000000000000000" pitchFamily="2" charset="2"/>
              <a:buChar char="Ø"/>
            </a:pPr>
            <a:endParaRPr lang="en-GB" sz="1600" spc="300" dirty="0"/>
          </a:p>
        </p:txBody>
      </p:sp>
    </p:spTree>
    <p:extLst>
      <p:ext uri="{BB962C8B-B14F-4D97-AF65-F5344CB8AC3E}">
        <p14:creationId xmlns:p14="http://schemas.microsoft.com/office/powerpoint/2010/main" val="19014666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40</a:t>
            </a:fld>
            <a:endParaRPr lang="en-US" dirty="0"/>
          </a:p>
        </p:txBody>
      </p:sp>
      <p:sp>
        <p:nvSpPr>
          <p:cNvPr id="3" name="Titel 2"/>
          <p:cNvSpPr>
            <a:spLocks noGrp="1"/>
          </p:cNvSpPr>
          <p:nvPr>
            <p:ph type="title"/>
          </p:nvPr>
        </p:nvSpPr>
        <p:spPr>
          <a:xfrm>
            <a:off x="587374" y="359273"/>
            <a:ext cx="6145023" cy="1621619"/>
          </a:xfrm>
        </p:spPr>
        <p:txBody>
          <a:bodyPr rtlCol="0"/>
          <a:lstStyle/>
          <a:p>
            <a:pPr rtl="0"/>
            <a:r>
              <a:rPr lang="en-GB" dirty="0"/>
              <a:t>Analog signal acquisition</a:t>
            </a:r>
            <a:endParaRPr lang="da-DK" dirty="0">
              <a:solidFill>
                <a:schemeClr val="accent4"/>
              </a:solidFill>
            </a:endParaRPr>
          </a:p>
        </p:txBody>
      </p:sp>
      <p:sp>
        <p:nvSpPr>
          <p:cNvPr id="5" name="Tekstfelt 4">
            <a:extLst>
              <a:ext uri="{FF2B5EF4-FFF2-40B4-BE49-F238E27FC236}">
                <a16:creationId xmlns:a16="http://schemas.microsoft.com/office/drawing/2014/main" id="{5C1F930C-219B-4E8B-9131-505C03FD3DC3}"/>
              </a:ext>
            </a:extLst>
          </p:cNvPr>
          <p:cNvSpPr txBox="1"/>
          <p:nvPr/>
        </p:nvSpPr>
        <p:spPr>
          <a:xfrm>
            <a:off x="587375" y="1856174"/>
            <a:ext cx="6145022" cy="5016758"/>
          </a:xfrm>
          <a:prstGeom prst="rect">
            <a:avLst/>
          </a:prstGeom>
          <a:noFill/>
        </p:spPr>
        <p:txBody>
          <a:bodyPr wrap="square" rtlCol="0">
            <a:spAutoFit/>
          </a:bodyPr>
          <a:lstStyle/>
          <a:p>
            <a:pPr marL="285750" indent="-285750" rtl="0">
              <a:buFont typeface="Wingdings" panose="05000000000000000000" pitchFamily="2" charset="2"/>
              <a:buChar char="Ø"/>
            </a:pPr>
            <a:r>
              <a:rPr lang="en-GB" sz="2000" spc="300" dirty="0"/>
              <a:t>Analog signal structure</a:t>
            </a:r>
          </a:p>
          <a:p>
            <a:pPr marL="285750" indent="-285750" rtl="0">
              <a:buFont typeface="Wingdings" panose="05000000000000000000" pitchFamily="2" charset="2"/>
              <a:buChar char="Ø"/>
            </a:pPr>
            <a:endParaRPr lang="en-GB" sz="2000" spc="300" dirty="0"/>
          </a:p>
          <a:p>
            <a:pPr marL="742915" lvl="1" indent="-285750">
              <a:buFont typeface="Wingdings" panose="05000000000000000000" pitchFamily="2" charset="2"/>
              <a:buChar char="Ø"/>
            </a:pPr>
            <a:r>
              <a:rPr lang="en-GB" sz="2000" spc="300" dirty="0"/>
              <a:t>Raw ADC value</a:t>
            </a:r>
          </a:p>
          <a:p>
            <a:pPr marL="742915" lvl="1" indent="-285750">
              <a:buFont typeface="Wingdings" panose="05000000000000000000" pitchFamily="2" charset="2"/>
              <a:buChar char="Ø"/>
            </a:pPr>
            <a:r>
              <a:rPr lang="en-GB" sz="2000" spc="300" dirty="0"/>
              <a:t>Filtered value</a:t>
            </a:r>
          </a:p>
          <a:p>
            <a:pPr marL="742915" lvl="1" indent="-285750">
              <a:buFont typeface="Wingdings" panose="05000000000000000000" pitchFamily="2" charset="2"/>
              <a:buChar char="Ø"/>
            </a:pPr>
            <a:r>
              <a:rPr lang="en-GB" sz="2000" spc="300" dirty="0"/>
              <a:t>Previous value</a:t>
            </a:r>
          </a:p>
          <a:p>
            <a:pPr marL="742915" lvl="1" indent="-285750">
              <a:buFont typeface="Wingdings" panose="05000000000000000000" pitchFamily="2" charset="2"/>
              <a:buChar char="Ø"/>
            </a:pPr>
            <a:endParaRPr lang="en-GB" sz="2000" spc="300" dirty="0"/>
          </a:p>
          <a:p>
            <a:pPr marL="742915" lvl="1" indent="-285750">
              <a:buFont typeface="Wingdings" panose="05000000000000000000" pitchFamily="2" charset="2"/>
              <a:buChar char="Ø"/>
            </a:pPr>
            <a:r>
              <a:rPr lang="en-GB" sz="2000" spc="300" dirty="0"/>
              <a:t>Filter order</a:t>
            </a:r>
          </a:p>
          <a:p>
            <a:pPr marL="742915" lvl="1" indent="-285750">
              <a:buFont typeface="Wingdings" panose="05000000000000000000" pitchFamily="2" charset="2"/>
              <a:buChar char="Ø"/>
            </a:pPr>
            <a:r>
              <a:rPr lang="en-GB" sz="2000" spc="300" dirty="0"/>
              <a:t>Filter frequency</a:t>
            </a:r>
          </a:p>
          <a:p>
            <a:pPr marL="742915" lvl="1" indent="-285750">
              <a:buFont typeface="Wingdings" panose="05000000000000000000" pitchFamily="2" charset="2"/>
              <a:buChar char="Ø"/>
            </a:pPr>
            <a:r>
              <a:rPr lang="en-GB" sz="2000" spc="300" dirty="0"/>
              <a:t>Filter parameters</a:t>
            </a:r>
          </a:p>
          <a:p>
            <a:pPr marL="742915" lvl="1" indent="-285750">
              <a:buFont typeface="Wingdings" panose="05000000000000000000" pitchFamily="2" charset="2"/>
              <a:buChar char="Ø"/>
            </a:pPr>
            <a:endParaRPr lang="en-GB" sz="2000" spc="300" dirty="0"/>
          </a:p>
          <a:p>
            <a:pPr marL="742915" lvl="1" indent="-285750">
              <a:buFont typeface="Wingdings" panose="05000000000000000000" pitchFamily="2" charset="2"/>
              <a:buChar char="Ø"/>
            </a:pPr>
            <a:r>
              <a:rPr lang="en-GB" sz="2000" spc="300" dirty="0"/>
              <a:t>ADC channel</a:t>
            </a:r>
          </a:p>
          <a:p>
            <a:pPr marL="742915" lvl="1" indent="-285750">
              <a:buFont typeface="Wingdings" panose="05000000000000000000" pitchFamily="2" charset="2"/>
              <a:buChar char="Ø"/>
            </a:pPr>
            <a:r>
              <a:rPr lang="en-GB" sz="2000" spc="300" dirty="0"/>
              <a:t>Priority</a:t>
            </a:r>
          </a:p>
          <a:p>
            <a:pPr marL="742915" lvl="1" indent="-285750">
              <a:buFont typeface="Wingdings" panose="05000000000000000000" pitchFamily="2" charset="2"/>
              <a:buChar char="Ø"/>
            </a:pPr>
            <a:r>
              <a:rPr lang="en-GB" sz="2000" spc="300" dirty="0"/>
              <a:t>Safety thresholds</a:t>
            </a:r>
          </a:p>
          <a:p>
            <a:pPr marL="285750" indent="-285750">
              <a:buFont typeface="Wingdings" panose="05000000000000000000" pitchFamily="2" charset="2"/>
              <a:buChar char="Ø"/>
            </a:pPr>
            <a:endParaRPr lang="en-GB" sz="2000" spc="300" dirty="0"/>
          </a:p>
          <a:p>
            <a:pPr marL="285750" indent="-285750">
              <a:buFont typeface="Wingdings" panose="05000000000000000000" pitchFamily="2" charset="2"/>
              <a:buChar char="Ø"/>
            </a:pPr>
            <a:r>
              <a:rPr lang="en-GB" sz="2000" spc="300" dirty="0"/>
              <a:t>Interface functions</a:t>
            </a:r>
          </a:p>
          <a:p>
            <a:pPr marL="742915" lvl="1" indent="-285750">
              <a:buFont typeface="Wingdings" panose="05000000000000000000" pitchFamily="2" charset="2"/>
              <a:buChar char="Ø"/>
            </a:pPr>
            <a:endParaRPr lang="en-GB" sz="2000" spc="300" dirty="0"/>
          </a:p>
        </p:txBody>
      </p:sp>
      <p:sp>
        <p:nvSpPr>
          <p:cNvPr id="6" name="Pladsholder til slidenummer 1">
            <a:extLst>
              <a:ext uri="{FF2B5EF4-FFF2-40B4-BE49-F238E27FC236}">
                <a16:creationId xmlns:a16="http://schemas.microsoft.com/office/drawing/2014/main" id="{679DC773-F285-4E24-93C4-BC47B6D76ABD}"/>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7" name="Pladsholder til slidenummer 1">
            <a:extLst>
              <a:ext uri="{FF2B5EF4-FFF2-40B4-BE49-F238E27FC236}">
                <a16:creationId xmlns:a16="http://schemas.microsoft.com/office/drawing/2014/main" id="{DBE49DD9-2A51-4EFE-A27C-92EA77D72BBD}"/>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59</a:t>
            </a:r>
          </a:p>
        </p:txBody>
      </p:sp>
      <p:sp>
        <p:nvSpPr>
          <p:cNvPr id="8" name="Pladsholder til slidenummer 1">
            <a:extLst>
              <a:ext uri="{FF2B5EF4-FFF2-40B4-BE49-F238E27FC236}">
                <a16:creationId xmlns:a16="http://schemas.microsoft.com/office/drawing/2014/main" id="{EAD90F53-57E4-4FBA-A0B3-211EAFED980C}"/>
              </a:ext>
            </a:extLst>
          </p:cNvPr>
          <p:cNvSpPr txBox="1">
            <a:spLocks/>
          </p:cNvSpPr>
          <p:nvPr/>
        </p:nvSpPr>
        <p:spPr>
          <a:xfrm>
            <a:off x="10627360" y="6264777"/>
            <a:ext cx="833120"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Nicolai</a:t>
            </a:r>
            <a:endParaRPr lang="en-US" dirty="0"/>
          </a:p>
        </p:txBody>
      </p:sp>
      <p:pic>
        <p:nvPicPr>
          <p:cNvPr id="9" name="Imagen 4">
            <a:extLst>
              <a:ext uri="{FF2B5EF4-FFF2-40B4-BE49-F238E27FC236}">
                <a16:creationId xmlns:a16="http://schemas.microsoft.com/office/drawing/2014/main" id="{17ED0FF6-513A-438A-9645-5825A1780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27142" y="668174"/>
            <a:ext cx="3501474" cy="5020082"/>
          </a:xfrm>
          <a:prstGeom prst="rect">
            <a:avLst/>
          </a:prstGeom>
        </p:spPr>
      </p:pic>
    </p:spTree>
    <p:extLst>
      <p:ext uri="{BB962C8B-B14F-4D97-AF65-F5344CB8AC3E}">
        <p14:creationId xmlns:p14="http://schemas.microsoft.com/office/powerpoint/2010/main" val="1623219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41</a:t>
            </a:fld>
            <a:endParaRPr lang="en-US" dirty="0"/>
          </a:p>
        </p:txBody>
      </p:sp>
      <p:sp>
        <p:nvSpPr>
          <p:cNvPr id="3" name="Titel 2"/>
          <p:cNvSpPr>
            <a:spLocks noGrp="1"/>
          </p:cNvSpPr>
          <p:nvPr>
            <p:ph type="title"/>
          </p:nvPr>
        </p:nvSpPr>
        <p:spPr>
          <a:xfrm>
            <a:off x="587373" y="379787"/>
            <a:ext cx="6145023" cy="1621619"/>
          </a:xfrm>
        </p:spPr>
        <p:txBody>
          <a:bodyPr rtlCol="0"/>
          <a:lstStyle/>
          <a:p>
            <a:pPr rtl="0"/>
            <a:r>
              <a:rPr lang="en-GB" dirty="0"/>
              <a:t>Closed loop control algorithm</a:t>
            </a:r>
            <a:endParaRPr lang="da-DK" dirty="0">
              <a:solidFill>
                <a:schemeClr val="accent4"/>
              </a:solidFill>
            </a:endParaRPr>
          </a:p>
        </p:txBody>
      </p:sp>
      <p:sp>
        <p:nvSpPr>
          <p:cNvPr id="10" name="Pladsholder til slidenummer 1">
            <a:extLst>
              <a:ext uri="{FF2B5EF4-FFF2-40B4-BE49-F238E27FC236}">
                <a16:creationId xmlns:a16="http://schemas.microsoft.com/office/drawing/2014/main" id="{48CF1FBB-FB7A-48CA-A7A8-D9D2B515141F}"/>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2" name="Pladsholder til slidenummer 1">
            <a:extLst>
              <a:ext uri="{FF2B5EF4-FFF2-40B4-BE49-F238E27FC236}">
                <a16:creationId xmlns:a16="http://schemas.microsoft.com/office/drawing/2014/main" id="{9E11992D-C297-4BC4-88B0-F4401B08617E}"/>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59</a:t>
            </a:r>
          </a:p>
        </p:txBody>
      </p:sp>
      <p:sp>
        <p:nvSpPr>
          <p:cNvPr id="17" name="Pladsholder til slidenummer 1">
            <a:extLst>
              <a:ext uri="{FF2B5EF4-FFF2-40B4-BE49-F238E27FC236}">
                <a16:creationId xmlns:a16="http://schemas.microsoft.com/office/drawing/2014/main" id="{A53F264B-82DC-4274-B5AD-7A16386A14F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Nicolai</a:t>
            </a:r>
            <a:endParaRPr lang="en-US" dirty="0"/>
          </a:p>
        </p:txBody>
      </p:sp>
      <p:pic>
        <p:nvPicPr>
          <p:cNvPr id="5" name="Billede 4">
            <a:extLst>
              <a:ext uri="{FF2B5EF4-FFF2-40B4-BE49-F238E27FC236}">
                <a16:creationId xmlns:a16="http://schemas.microsoft.com/office/drawing/2014/main" id="{40D9987A-23FD-4B7D-A20A-30E95E763266}"/>
              </a:ext>
            </a:extLst>
          </p:cNvPr>
          <p:cNvPicPr>
            <a:picLocks noChangeAspect="1"/>
          </p:cNvPicPr>
          <p:nvPr/>
        </p:nvPicPr>
        <p:blipFill>
          <a:blip r:embed="rId3"/>
          <a:stretch>
            <a:fillRect/>
          </a:stretch>
        </p:blipFill>
        <p:spPr>
          <a:xfrm>
            <a:off x="1765935" y="2001406"/>
            <a:ext cx="8660130" cy="3592119"/>
          </a:xfrm>
          <a:prstGeom prst="rect">
            <a:avLst/>
          </a:prstGeom>
        </p:spPr>
      </p:pic>
      <p:sp>
        <p:nvSpPr>
          <p:cNvPr id="4" name="Rectángulo: esquinas redondeadas 3">
            <a:extLst>
              <a:ext uri="{FF2B5EF4-FFF2-40B4-BE49-F238E27FC236}">
                <a16:creationId xmlns:a16="http://schemas.microsoft.com/office/drawing/2014/main" id="{B3C00246-C565-4C17-90C6-EBBA977410BC}"/>
              </a:ext>
            </a:extLst>
          </p:cNvPr>
          <p:cNvSpPr/>
          <p:nvPr/>
        </p:nvSpPr>
        <p:spPr>
          <a:xfrm>
            <a:off x="1320800" y="1740065"/>
            <a:ext cx="9885680" cy="4114800"/>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feld 10">
            <a:extLst>
              <a:ext uri="{FF2B5EF4-FFF2-40B4-BE49-F238E27FC236}">
                <a16:creationId xmlns:a16="http://schemas.microsoft.com/office/drawing/2014/main" id="{4D98EE19-B83D-481A-B831-784498F77F63}"/>
              </a:ext>
            </a:extLst>
          </p:cNvPr>
          <p:cNvSpPr txBox="1"/>
          <p:nvPr/>
        </p:nvSpPr>
        <p:spPr>
          <a:xfrm flipH="1">
            <a:off x="9703595" y="1876570"/>
            <a:ext cx="1057431" cy="3170099"/>
          </a:xfrm>
          <a:prstGeom prst="rect">
            <a:avLst/>
          </a:prstGeom>
          <a:noFill/>
        </p:spPr>
        <p:txBody>
          <a:bodyPr wrap="square" rtlCol="0">
            <a:spAutoFit/>
          </a:bodyPr>
          <a:lstStyle/>
          <a:p>
            <a:r>
              <a:rPr lang="de-DE" sz="2000" b="1" spc="300" dirty="0"/>
              <a:t>50µs</a:t>
            </a:r>
            <a:endParaRPr lang="de-DE" sz="2000" spc="300" dirty="0"/>
          </a:p>
          <a:p>
            <a:pPr marL="342900" indent="-342900">
              <a:buFont typeface="Arial" panose="020B0604020202020204" pitchFamily="34" charset="0"/>
              <a:buChar char="•"/>
            </a:pPr>
            <a:endParaRPr lang="de-DE" sz="2000" spc="300" dirty="0"/>
          </a:p>
          <a:p>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p:txBody>
      </p:sp>
    </p:spTree>
    <p:extLst>
      <p:ext uri="{BB962C8B-B14F-4D97-AF65-F5344CB8AC3E}">
        <p14:creationId xmlns:p14="http://schemas.microsoft.com/office/powerpoint/2010/main" val="3037332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42</a:t>
            </a:fld>
            <a:endParaRPr lang="en-US" dirty="0"/>
          </a:p>
        </p:txBody>
      </p:sp>
      <p:sp>
        <p:nvSpPr>
          <p:cNvPr id="3" name="Titel 2"/>
          <p:cNvSpPr>
            <a:spLocks noGrp="1"/>
          </p:cNvSpPr>
          <p:nvPr>
            <p:ph type="title"/>
          </p:nvPr>
        </p:nvSpPr>
        <p:spPr>
          <a:xfrm>
            <a:off x="587374" y="359273"/>
            <a:ext cx="6145023" cy="1621619"/>
          </a:xfrm>
        </p:spPr>
        <p:txBody>
          <a:bodyPr rtlCol="0"/>
          <a:lstStyle/>
          <a:p>
            <a:pPr rtl="0"/>
            <a:r>
              <a:rPr lang="en-GB" dirty="0"/>
              <a:t>Safety</a:t>
            </a:r>
            <a:endParaRPr lang="da-DK" dirty="0">
              <a:solidFill>
                <a:schemeClr val="accent4"/>
              </a:solidFill>
            </a:endParaRPr>
          </a:p>
        </p:txBody>
      </p:sp>
      <p:sp>
        <p:nvSpPr>
          <p:cNvPr id="5" name="Tekstfelt 4">
            <a:extLst>
              <a:ext uri="{FF2B5EF4-FFF2-40B4-BE49-F238E27FC236}">
                <a16:creationId xmlns:a16="http://schemas.microsoft.com/office/drawing/2014/main" id="{5C1F930C-219B-4E8B-9131-505C03FD3DC3}"/>
              </a:ext>
            </a:extLst>
          </p:cNvPr>
          <p:cNvSpPr txBox="1"/>
          <p:nvPr/>
        </p:nvSpPr>
        <p:spPr>
          <a:xfrm>
            <a:off x="587375" y="1988584"/>
            <a:ext cx="6145022" cy="3754874"/>
          </a:xfrm>
          <a:prstGeom prst="rect">
            <a:avLst/>
          </a:prstGeom>
          <a:noFill/>
        </p:spPr>
        <p:txBody>
          <a:bodyPr wrap="square" rtlCol="0">
            <a:spAutoFit/>
          </a:bodyPr>
          <a:lstStyle/>
          <a:p>
            <a:pPr marL="285750" indent="-285750" rtl="0">
              <a:buFont typeface="Wingdings" panose="05000000000000000000" pitchFamily="2" charset="2"/>
              <a:buChar char="Ø"/>
            </a:pPr>
            <a:r>
              <a:rPr lang="en-GB" sz="2000" spc="300" dirty="0"/>
              <a:t>Monitors possible error sources</a:t>
            </a:r>
          </a:p>
          <a:p>
            <a:pPr marL="285750" indent="-285750" rtl="0">
              <a:buFont typeface="Wingdings" panose="05000000000000000000" pitchFamily="2" charset="2"/>
              <a:buChar char="Ø"/>
            </a:pPr>
            <a:endParaRPr lang="en-GB" sz="2000" spc="300" dirty="0"/>
          </a:p>
          <a:p>
            <a:pPr marL="742915" lvl="1" indent="-285750">
              <a:buFont typeface="Wingdings" panose="05000000000000000000" pitchFamily="2" charset="2"/>
              <a:buChar char="Ø"/>
            </a:pPr>
            <a:r>
              <a:rPr lang="en-GB" sz="2000" spc="300" dirty="0"/>
              <a:t>Overvoltage</a:t>
            </a:r>
          </a:p>
          <a:p>
            <a:pPr marL="742915" lvl="1" indent="-285750">
              <a:buFont typeface="Wingdings" panose="05000000000000000000" pitchFamily="2" charset="2"/>
              <a:buChar char="Ø"/>
            </a:pPr>
            <a:r>
              <a:rPr lang="en-GB" sz="2000" spc="300" dirty="0"/>
              <a:t>Overcurrent</a:t>
            </a:r>
          </a:p>
          <a:p>
            <a:pPr marL="742915" lvl="1" indent="-285750">
              <a:buFont typeface="Wingdings" panose="05000000000000000000" pitchFamily="2" charset="2"/>
              <a:buChar char="Ø"/>
            </a:pPr>
            <a:r>
              <a:rPr lang="en-GB" sz="2000" spc="300" dirty="0"/>
              <a:t>Temperatures</a:t>
            </a:r>
          </a:p>
          <a:p>
            <a:pPr marL="285750" indent="-285750" rtl="0">
              <a:buFont typeface="Wingdings" panose="05000000000000000000" pitchFamily="2" charset="2"/>
              <a:buChar char="Ø"/>
            </a:pPr>
            <a:endParaRPr lang="en-GB" sz="2000" spc="300" dirty="0"/>
          </a:p>
          <a:p>
            <a:pPr marL="285750" indent="-285750" rtl="0">
              <a:buFont typeface="Wingdings" panose="05000000000000000000" pitchFamily="2" charset="2"/>
              <a:buChar char="Ø"/>
            </a:pPr>
            <a:endParaRPr lang="en-GB" sz="2000" spc="300" dirty="0"/>
          </a:p>
          <a:p>
            <a:pPr marL="285750" indent="-285750" rtl="0">
              <a:buFont typeface="Wingdings" panose="05000000000000000000" pitchFamily="2" charset="2"/>
              <a:buChar char="Ø"/>
            </a:pPr>
            <a:r>
              <a:rPr lang="en-GB" sz="2000" spc="300" dirty="0"/>
              <a:t>Performs the necessary safety reaction</a:t>
            </a:r>
          </a:p>
          <a:p>
            <a:pPr marL="285750" indent="-285750" rtl="0">
              <a:buFont typeface="Wingdings" panose="05000000000000000000" pitchFamily="2" charset="2"/>
              <a:buChar char="Ø"/>
            </a:pPr>
            <a:endParaRPr lang="en-GB" sz="2000" spc="300" dirty="0"/>
          </a:p>
          <a:p>
            <a:pPr marL="285750" indent="-285750" rtl="0">
              <a:buFont typeface="Wingdings" panose="05000000000000000000" pitchFamily="2" charset="2"/>
              <a:buChar char="Ø"/>
            </a:pPr>
            <a:endParaRPr lang="en-GB" sz="2000" spc="300" dirty="0"/>
          </a:p>
          <a:p>
            <a:pPr marL="285750" indent="-285750" rtl="0">
              <a:buFont typeface="Wingdings" panose="05000000000000000000" pitchFamily="2" charset="2"/>
              <a:buChar char="Ø"/>
            </a:pPr>
            <a:r>
              <a:rPr lang="en-GB" sz="2000" spc="300" dirty="0"/>
              <a:t>Includes a watchdog timer</a:t>
            </a:r>
          </a:p>
        </p:txBody>
      </p:sp>
      <p:sp>
        <p:nvSpPr>
          <p:cNvPr id="6" name="Pladsholder til slidenummer 1">
            <a:extLst>
              <a:ext uri="{FF2B5EF4-FFF2-40B4-BE49-F238E27FC236}">
                <a16:creationId xmlns:a16="http://schemas.microsoft.com/office/drawing/2014/main" id="{679DC773-F285-4E24-93C4-BC47B6D76ABD}"/>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7" name="Pladsholder til slidenummer 1">
            <a:extLst>
              <a:ext uri="{FF2B5EF4-FFF2-40B4-BE49-F238E27FC236}">
                <a16:creationId xmlns:a16="http://schemas.microsoft.com/office/drawing/2014/main" id="{DBE49DD9-2A51-4EFE-A27C-92EA77D72BBD}"/>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59</a:t>
            </a:r>
          </a:p>
        </p:txBody>
      </p:sp>
      <p:sp>
        <p:nvSpPr>
          <p:cNvPr id="8" name="Pladsholder til slidenummer 1">
            <a:extLst>
              <a:ext uri="{FF2B5EF4-FFF2-40B4-BE49-F238E27FC236}">
                <a16:creationId xmlns:a16="http://schemas.microsoft.com/office/drawing/2014/main" id="{EAD90F53-57E4-4FBA-A0B3-211EAFED980C}"/>
              </a:ext>
            </a:extLst>
          </p:cNvPr>
          <p:cNvSpPr txBox="1">
            <a:spLocks/>
          </p:cNvSpPr>
          <p:nvPr/>
        </p:nvSpPr>
        <p:spPr>
          <a:xfrm>
            <a:off x="10627360" y="6264777"/>
            <a:ext cx="833120"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Nicolai</a:t>
            </a:r>
            <a:endParaRPr lang="en-US" dirty="0"/>
          </a:p>
        </p:txBody>
      </p:sp>
      <p:pic>
        <p:nvPicPr>
          <p:cNvPr id="9" name="Billede 8">
            <a:extLst>
              <a:ext uri="{FF2B5EF4-FFF2-40B4-BE49-F238E27FC236}">
                <a16:creationId xmlns:a16="http://schemas.microsoft.com/office/drawing/2014/main" id="{9E6C49FC-4AA5-48B1-8500-840374105A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61016"/>
            <a:ext cx="5466413" cy="4099810"/>
          </a:xfrm>
          <a:prstGeom prst="rect">
            <a:avLst/>
          </a:prstGeom>
        </p:spPr>
      </p:pic>
    </p:spTree>
    <p:extLst>
      <p:ext uri="{BB962C8B-B14F-4D97-AF65-F5344CB8AC3E}">
        <p14:creationId xmlns:p14="http://schemas.microsoft.com/office/powerpoint/2010/main" val="26141926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ladsholder til billede 12">
            <a:extLst>
              <a:ext uri="{FF2B5EF4-FFF2-40B4-BE49-F238E27FC236}">
                <a16:creationId xmlns:a16="http://schemas.microsoft.com/office/drawing/2014/main" id="{74FE6D9D-83F1-4A05-9874-7A2B132E1653}"/>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tretch>
            <a:fillRect/>
          </a:stretch>
        </p:blipFill>
        <p:spPr>
          <a:xfrm>
            <a:off x="0" y="-135699"/>
            <a:ext cx="12192000" cy="7309104"/>
          </a:xfrm>
        </p:spPr>
      </p:pic>
      <p:sp>
        <p:nvSpPr>
          <p:cNvPr id="2" name="Titel 1"/>
          <p:cNvSpPr>
            <a:spLocks noGrp="1"/>
          </p:cNvSpPr>
          <p:nvPr>
            <p:ph type="title"/>
          </p:nvPr>
        </p:nvSpPr>
        <p:spPr/>
        <p:txBody>
          <a:bodyPr tIns="0" rtlCol="0" anchor="ctr" anchorCtr="0"/>
          <a:lstStyle/>
          <a:p>
            <a:pPr rtl="0"/>
            <a:r>
              <a:rPr lang="en-GB" dirty="0"/>
              <a:t>System tests</a:t>
            </a:r>
            <a:endParaRPr lang="da-DK" dirty="0">
              <a:solidFill>
                <a:srgbClr val="FF0000"/>
              </a:solidFill>
            </a:endParaRPr>
          </a:p>
        </p:txBody>
      </p:sp>
    </p:spTree>
    <p:extLst>
      <p:ext uri="{BB962C8B-B14F-4D97-AF65-F5344CB8AC3E}">
        <p14:creationId xmlns:p14="http://schemas.microsoft.com/office/powerpoint/2010/main" val="37825856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44</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291121"/>
            <a:ext cx="11360786" cy="1281648"/>
          </a:xfrm>
        </p:spPr>
        <p:txBody>
          <a:bodyPr/>
          <a:lstStyle/>
          <a:p>
            <a:r>
              <a:rPr lang="en-US" dirty="0"/>
              <a:t>Test setup</a:t>
            </a:r>
          </a:p>
        </p:txBody>
      </p:sp>
      <p:sp>
        <p:nvSpPr>
          <p:cNvPr id="11" name="Pladsholder til slidenummer 1">
            <a:extLst>
              <a:ext uri="{FF2B5EF4-FFF2-40B4-BE49-F238E27FC236}">
                <a16:creationId xmlns:a16="http://schemas.microsoft.com/office/drawing/2014/main" id="{3766E1D2-30EF-4BF2-8F6D-529ED916EFCD}"/>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6" name="Pladsholder til slidenummer 1">
            <a:extLst>
              <a:ext uri="{FF2B5EF4-FFF2-40B4-BE49-F238E27FC236}">
                <a16:creationId xmlns:a16="http://schemas.microsoft.com/office/drawing/2014/main" id="{40CB867D-AAF9-4C94-88E9-9B4A213B0EF0}"/>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59</a:t>
            </a:r>
          </a:p>
        </p:txBody>
      </p:sp>
      <p:sp>
        <p:nvSpPr>
          <p:cNvPr id="18" name="Pladsholder til slidenummer 1">
            <a:extLst>
              <a:ext uri="{FF2B5EF4-FFF2-40B4-BE49-F238E27FC236}">
                <a16:creationId xmlns:a16="http://schemas.microsoft.com/office/drawing/2014/main" id="{F3688F61-0FE0-4DAE-B428-3488B304B4C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Nicolai</a:t>
            </a:r>
            <a:endParaRPr lang="en-US" dirty="0"/>
          </a:p>
        </p:txBody>
      </p:sp>
      <p:pic>
        <p:nvPicPr>
          <p:cNvPr id="4" name="Billede 3">
            <a:extLst>
              <a:ext uri="{FF2B5EF4-FFF2-40B4-BE49-F238E27FC236}">
                <a16:creationId xmlns:a16="http://schemas.microsoft.com/office/drawing/2014/main" id="{584486EF-376B-456B-9508-AF2844208DC6}"/>
              </a:ext>
            </a:extLst>
          </p:cNvPr>
          <p:cNvPicPr>
            <a:picLocks noChangeAspect="1"/>
          </p:cNvPicPr>
          <p:nvPr/>
        </p:nvPicPr>
        <p:blipFill>
          <a:blip r:embed="rId3"/>
          <a:stretch>
            <a:fillRect/>
          </a:stretch>
        </p:blipFill>
        <p:spPr>
          <a:xfrm>
            <a:off x="1731364" y="1448202"/>
            <a:ext cx="8729272" cy="3961595"/>
          </a:xfrm>
          <a:prstGeom prst="rect">
            <a:avLst/>
          </a:prstGeom>
        </p:spPr>
      </p:pic>
    </p:spTree>
    <p:extLst>
      <p:ext uri="{BB962C8B-B14F-4D97-AF65-F5344CB8AC3E}">
        <p14:creationId xmlns:p14="http://schemas.microsoft.com/office/powerpoint/2010/main" val="33439640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1474385"/>
          </a:xfrm>
        </p:spPr>
        <p:txBody>
          <a:bodyPr/>
          <a:lstStyle/>
          <a:p>
            <a:r>
              <a:rPr lang="en-US" dirty="0"/>
              <a:t>Load difference</a:t>
            </a:r>
          </a:p>
        </p:txBody>
      </p:sp>
      <p:pic>
        <p:nvPicPr>
          <p:cNvPr id="21" name="Imagen 20" descr="Imagen que contiene texto&#10;&#10;Descripción generada automáticamente">
            <a:extLst>
              <a:ext uri="{FF2B5EF4-FFF2-40B4-BE49-F238E27FC236}">
                <a16:creationId xmlns:a16="http://schemas.microsoft.com/office/drawing/2014/main" id="{5DE903EE-28E0-4260-AB0E-423F9B8E0C1F}"/>
              </a:ext>
            </a:extLst>
          </p:cNvPr>
          <p:cNvPicPr>
            <a:picLocks noChangeAspect="1"/>
          </p:cNvPicPr>
          <p:nvPr/>
        </p:nvPicPr>
        <p:blipFill rotWithShape="1">
          <a:blip r:embed="rId3">
            <a:extLst>
              <a:ext uri="{28A0092B-C50C-407E-A947-70E740481C1C}">
                <a14:useLocalDpi xmlns:a14="http://schemas.microsoft.com/office/drawing/2010/main" val="0"/>
              </a:ext>
            </a:extLst>
          </a:blip>
          <a:srcRect l="13320" t="12817" r="29228" b="9411"/>
          <a:stretch/>
        </p:blipFill>
        <p:spPr>
          <a:xfrm>
            <a:off x="728772" y="2555035"/>
            <a:ext cx="4804699" cy="2593571"/>
          </a:xfrm>
          <a:prstGeom prst="rect">
            <a:avLst/>
          </a:prstGeom>
        </p:spPr>
      </p:pic>
      <p:pic>
        <p:nvPicPr>
          <p:cNvPr id="19" name="Imagen 18">
            <a:extLst>
              <a:ext uri="{FF2B5EF4-FFF2-40B4-BE49-F238E27FC236}">
                <a16:creationId xmlns:a16="http://schemas.microsoft.com/office/drawing/2014/main" id="{B36DAA46-FAB0-44D1-8F2E-8D000B5434A6}"/>
              </a:ext>
            </a:extLst>
          </p:cNvPr>
          <p:cNvPicPr>
            <a:picLocks noChangeAspect="1"/>
          </p:cNvPicPr>
          <p:nvPr/>
        </p:nvPicPr>
        <p:blipFill rotWithShape="1">
          <a:blip r:embed="rId4">
            <a:extLst>
              <a:ext uri="{28A0092B-C50C-407E-A947-70E740481C1C}">
                <a14:useLocalDpi xmlns:a14="http://schemas.microsoft.com/office/drawing/2010/main" val="0"/>
              </a:ext>
            </a:extLst>
          </a:blip>
          <a:srcRect t="7679"/>
          <a:stretch/>
        </p:blipFill>
        <p:spPr>
          <a:xfrm>
            <a:off x="7119158" y="1017544"/>
            <a:ext cx="4448796" cy="2541162"/>
          </a:xfrm>
          <a:prstGeom prst="rect">
            <a:avLst/>
          </a:prstGeom>
        </p:spPr>
      </p:pic>
      <p:pic>
        <p:nvPicPr>
          <p:cNvPr id="23" name="Imagen 22" descr="Imagen que contiene texto, mapa&#10;&#10;Descripción generada automáticamente">
            <a:extLst>
              <a:ext uri="{FF2B5EF4-FFF2-40B4-BE49-F238E27FC236}">
                <a16:creationId xmlns:a16="http://schemas.microsoft.com/office/drawing/2014/main" id="{3DFEF036-AD1D-466E-981F-4A0049743D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6663" y="3682278"/>
            <a:ext cx="3660571" cy="2932656"/>
          </a:xfrm>
          <a:prstGeom prst="rect">
            <a:avLst/>
          </a:prstGeom>
        </p:spPr>
      </p:pic>
      <p:sp>
        <p:nvSpPr>
          <p:cNvPr id="29" name="CuadroTexto 28">
            <a:extLst>
              <a:ext uri="{FF2B5EF4-FFF2-40B4-BE49-F238E27FC236}">
                <a16:creationId xmlns:a16="http://schemas.microsoft.com/office/drawing/2014/main" id="{AC5D80AA-9AA6-47D8-8A4D-6CE86D02C742}"/>
              </a:ext>
            </a:extLst>
          </p:cNvPr>
          <p:cNvSpPr txBox="1"/>
          <p:nvPr/>
        </p:nvSpPr>
        <p:spPr>
          <a:xfrm>
            <a:off x="2404000" y="1980951"/>
            <a:ext cx="1693092" cy="400110"/>
          </a:xfrm>
          <a:prstGeom prst="rect">
            <a:avLst/>
          </a:prstGeom>
          <a:noFill/>
        </p:spPr>
        <p:txBody>
          <a:bodyPr wrap="none" rtlCol="0">
            <a:spAutoFit/>
          </a:bodyPr>
          <a:lstStyle/>
          <a:p>
            <a:r>
              <a:rPr lang="en-US" sz="2000" b="1" dirty="0"/>
              <a:t>Go-kart load</a:t>
            </a:r>
          </a:p>
        </p:txBody>
      </p:sp>
      <p:sp>
        <p:nvSpPr>
          <p:cNvPr id="30" name="CuadroTexto 29">
            <a:extLst>
              <a:ext uri="{FF2B5EF4-FFF2-40B4-BE49-F238E27FC236}">
                <a16:creationId xmlns:a16="http://schemas.microsoft.com/office/drawing/2014/main" id="{34EA8084-6D90-49B1-9A88-35D8ED4AE2AE}"/>
              </a:ext>
            </a:extLst>
          </p:cNvPr>
          <p:cNvSpPr txBox="1"/>
          <p:nvPr/>
        </p:nvSpPr>
        <p:spPr>
          <a:xfrm>
            <a:off x="8545903" y="493862"/>
            <a:ext cx="1595309" cy="400110"/>
          </a:xfrm>
          <a:prstGeom prst="rect">
            <a:avLst/>
          </a:prstGeom>
          <a:noFill/>
        </p:spPr>
        <p:txBody>
          <a:bodyPr wrap="none" rtlCol="0">
            <a:spAutoFit/>
          </a:bodyPr>
          <a:lstStyle/>
          <a:p>
            <a:r>
              <a:rPr lang="en-US" sz="2000" b="1" dirty="0"/>
              <a:t>Load motor</a:t>
            </a:r>
          </a:p>
        </p:txBody>
      </p:sp>
      <p:sp>
        <p:nvSpPr>
          <p:cNvPr id="8" name="Pladsholder til slidenummer 1">
            <a:extLst>
              <a:ext uri="{FF2B5EF4-FFF2-40B4-BE49-F238E27FC236}">
                <a16:creationId xmlns:a16="http://schemas.microsoft.com/office/drawing/2014/main" id="{11F5409F-BB00-4F5B-888F-2A5F942B35FF}"/>
              </a:ext>
            </a:extLst>
          </p:cNvPr>
          <p:cNvSpPr txBox="1">
            <a:spLocks/>
          </p:cNvSpPr>
          <p:nvPr/>
        </p:nvSpPr>
        <p:spPr>
          <a:xfrm>
            <a:off x="11043920" y="6491941"/>
            <a:ext cx="833120"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Aitor</a:t>
            </a:r>
          </a:p>
        </p:txBody>
      </p:sp>
    </p:spTree>
    <p:extLst>
      <p:ext uri="{BB962C8B-B14F-4D97-AF65-F5344CB8AC3E}">
        <p14:creationId xmlns:p14="http://schemas.microsoft.com/office/powerpoint/2010/main" val="4018952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587373" y="379787"/>
            <a:ext cx="6145023" cy="1621619"/>
          </a:xfrm>
        </p:spPr>
        <p:txBody>
          <a:bodyPr rtlCol="0"/>
          <a:lstStyle/>
          <a:p>
            <a:pPr rtl="0"/>
            <a:r>
              <a:rPr lang="en-GB" dirty="0"/>
              <a:t>Torque control - </a:t>
            </a:r>
            <a:r>
              <a:rPr lang="en-GB" dirty="0" err="1"/>
              <a:t>Startup</a:t>
            </a:r>
            <a:endParaRPr lang="da-DK" dirty="0">
              <a:solidFill>
                <a:schemeClr val="accent4"/>
              </a:solidFill>
            </a:endParaRPr>
          </a:p>
        </p:txBody>
      </p:sp>
      <p:pic>
        <p:nvPicPr>
          <p:cNvPr id="6" name="Imagen 5">
            <a:extLst>
              <a:ext uri="{FF2B5EF4-FFF2-40B4-BE49-F238E27FC236}">
                <a16:creationId xmlns:a16="http://schemas.microsoft.com/office/drawing/2014/main" id="{017074CA-E51C-48BA-B8E9-3FE2C5F1B4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791" y="2444131"/>
            <a:ext cx="6067938" cy="2845929"/>
          </a:xfrm>
          <a:prstGeom prst="rect">
            <a:avLst/>
          </a:prstGeom>
        </p:spPr>
      </p:pic>
      <p:pic>
        <p:nvPicPr>
          <p:cNvPr id="16" name="Imagen 15" descr="Imagen que contiene mapa, texto&#10;&#10;Descripción generada automáticamente">
            <a:extLst>
              <a:ext uri="{FF2B5EF4-FFF2-40B4-BE49-F238E27FC236}">
                <a16:creationId xmlns:a16="http://schemas.microsoft.com/office/drawing/2014/main" id="{86B1D023-2D7B-4D8A-A43E-32DA80B8DF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137" y="1437160"/>
            <a:ext cx="5057396" cy="5167739"/>
          </a:xfrm>
          <a:prstGeom prst="rect">
            <a:avLst/>
          </a:prstGeom>
        </p:spPr>
      </p:pic>
      <p:sp>
        <p:nvSpPr>
          <p:cNvPr id="5" name="Pladsholder til slidenummer 1">
            <a:extLst>
              <a:ext uri="{FF2B5EF4-FFF2-40B4-BE49-F238E27FC236}">
                <a16:creationId xmlns:a16="http://schemas.microsoft.com/office/drawing/2014/main" id="{01916616-40D2-4264-BF49-12D237D59381}"/>
              </a:ext>
            </a:extLst>
          </p:cNvPr>
          <p:cNvSpPr txBox="1">
            <a:spLocks/>
          </p:cNvSpPr>
          <p:nvPr/>
        </p:nvSpPr>
        <p:spPr>
          <a:xfrm>
            <a:off x="11043920" y="6491941"/>
            <a:ext cx="833120"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Aitor</a:t>
            </a:r>
          </a:p>
        </p:txBody>
      </p:sp>
    </p:spTree>
    <p:extLst>
      <p:ext uri="{BB962C8B-B14F-4D97-AF65-F5344CB8AC3E}">
        <p14:creationId xmlns:p14="http://schemas.microsoft.com/office/powerpoint/2010/main" val="38300362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8940BDF6-431D-48D5-B48F-BCCEC56A8F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791" y="2435929"/>
            <a:ext cx="6067938" cy="2855075"/>
          </a:xfrm>
          <a:prstGeom prst="rect">
            <a:avLst/>
          </a:prstGeom>
        </p:spPr>
      </p:pic>
      <p:pic>
        <p:nvPicPr>
          <p:cNvPr id="6" name="Imagen 5" descr="Imagen que contiene mapa, texto&#10;&#10;Descripción generada automáticamente">
            <a:extLst>
              <a:ext uri="{FF2B5EF4-FFF2-40B4-BE49-F238E27FC236}">
                <a16:creationId xmlns:a16="http://schemas.microsoft.com/office/drawing/2014/main" id="{0873A89B-9728-4F97-BD15-35B8BBAF9A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589" y="1437159"/>
            <a:ext cx="5139510" cy="5232505"/>
          </a:xfrm>
          <a:prstGeom prst="rect">
            <a:avLst/>
          </a:prstGeom>
        </p:spPr>
      </p:pic>
      <p:sp>
        <p:nvSpPr>
          <p:cNvPr id="8" name="Titel 2">
            <a:extLst>
              <a:ext uri="{FF2B5EF4-FFF2-40B4-BE49-F238E27FC236}">
                <a16:creationId xmlns:a16="http://schemas.microsoft.com/office/drawing/2014/main" id="{57F7C0A1-53A6-44D3-80D2-68C3A0272429}"/>
              </a:ext>
            </a:extLst>
          </p:cNvPr>
          <p:cNvSpPr txBox="1">
            <a:spLocks/>
          </p:cNvSpPr>
          <p:nvPr/>
        </p:nvSpPr>
        <p:spPr>
          <a:xfrm>
            <a:off x="587373" y="379787"/>
            <a:ext cx="8178255" cy="1621619"/>
          </a:xfrm>
          <a:prstGeom prst="rect">
            <a:avLst/>
          </a:prstGeom>
          <a:effectLst/>
        </p:spPr>
        <p:txBody>
          <a:bodyPr vert="horz" lIns="0" tIns="192024" rIns="0" bIns="0" rtlCol="0" anchor="t" anchorCtr="0">
            <a:noAutofit/>
          </a:bodyPr>
          <a:lst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a:lstStyle>
          <a:p>
            <a:r>
              <a:rPr lang="en-GB" dirty="0"/>
              <a:t>Torque control – Load change</a:t>
            </a:r>
            <a:endParaRPr lang="da-DK" dirty="0">
              <a:solidFill>
                <a:schemeClr val="accent4"/>
              </a:solidFill>
            </a:endParaRPr>
          </a:p>
        </p:txBody>
      </p:sp>
      <p:sp>
        <p:nvSpPr>
          <p:cNvPr id="5" name="Pladsholder til slidenummer 1">
            <a:extLst>
              <a:ext uri="{FF2B5EF4-FFF2-40B4-BE49-F238E27FC236}">
                <a16:creationId xmlns:a16="http://schemas.microsoft.com/office/drawing/2014/main" id="{905EC2B2-B03C-4F19-9E30-F8A4B37427C9}"/>
              </a:ext>
            </a:extLst>
          </p:cNvPr>
          <p:cNvSpPr txBox="1">
            <a:spLocks/>
          </p:cNvSpPr>
          <p:nvPr/>
        </p:nvSpPr>
        <p:spPr>
          <a:xfrm>
            <a:off x="11043920" y="6491941"/>
            <a:ext cx="833120"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Aitor</a:t>
            </a:r>
          </a:p>
        </p:txBody>
      </p:sp>
    </p:spTree>
    <p:extLst>
      <p:ext uri="{BB962C8B-B14F-4D97-AF65-F5344CB8AC3E}">
        <p14:creationId xmlns:p14="http://schemas.microsoft.com/office/powerpoint/2010/main" val="11853221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Imagen que contiene texto, mapa&#10;&#10;Descripción generada automáticamente">
            <a:extLst>
              <a:ext uri="{FF2B5EF4-FFF2-40B4-BE49-F238E27FC236}">
                <a16:creationId xmlns:a16="http://schemas.microsoft.com/office/drawing/2014/main" id="{123D3B77-26B5-48ED-B420-F8CC615C55AF}"/>
              </a:ext>
            </a:extLst>
          </p:cNvPr>
          <p:cNvPicPr>
            <a:picLocks noChangeAspect="1"/>
          </p:cNvPicPr>
          <p:nvPr/>
        </p:nvPicPr>
        <p:blipFill rotWithShape="1">
          <a:blip r:embed="rId3">
            <a:extLst>
              <a:ext uri="{28A0092B-C50C-407E-A947-70E740481C1C}">
                <a14:useLocalDpi xmlns:a14="http://schemas.microsoft.com/office/drawing/2010/main" val="0"/>
              </a:ext>
            </a:extLst>
          </a:blip>
          <a:srcRect l="273"/>
          <a:stretch/>
        </p:blipFill>
        <p:spPr>
          <a:xfrm>
            <a:off x="6306337" y="1413627"/>
            <a:ext cx="5223072" cy="5256037"/>
          </a:xfrm>
          <a:prstGeom prst="rect">
            <a:avLst/>
          </a:prstGeom>
        </p:spPr>
      </p:pic>
      <p:pic>
        <p:nvPicPr>
          <p:cNvPr id="5" name="Imagen 4" descr="Imagen que contiene mapa, texto&#10;&#10;Descripción generada automáticamente">
            <a:extLst>
              <a:ext uri="{FF2B5EF4-FFF2-40B4-BE49-F238E27FC236}">
                <a16:creationId xmlns:a16="http://schemas.microsoft.com/office/drawing/2014/main" id="{8EB33831-0576-43A4-807C-144B8454D9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757" y="1460807"/>
            <a:ext cx="5264733" cy="5208857"/>
          </a:xfrm>
          <a:prstGeom prst="rect">
            <a:avLst/>
          </a:prstGeom>
        </p:spPr>
      </p:pic>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291121"/>
            <a:ext cx="11360786" cy="1281648"/>
          </a:xfrm>
        </p:spPr>
        <p:txBody>
          <a:bodyPr/>
          <a:lstStyle/>
          <a:p>
            <a:r>
              <a:rPr lang="en-US" dirty="0"/>
              <a:t>Speed control</a:t>
            </a:r>
          </a:p>
        </p:txBody>
      </p:sp>
      <p:sp>
        <p:nvSpPr>
          <p:cNvPr id="19" name="CuadroTexto 18">
            <a:extLst>
              <a:ext uri="{FF2B5EF4-FFF2-40B4-BE49-F238E27FC236}">
                <a16:creationId xmlns:a16="http://schemas.microsoft.com/office/drawing/2014/main" id="{B2C0DC34-D143-4EE8-BD7C-0087EE72390E}"/>
              </a:ext>
            </a:extLst>
          </p:cNvPr>
          <p:cNvSpPr txBox="1"/>
          <p:nvPr/>
        </p:nvSpPr>
        <p:spPr>
          <a:xfrm>
            <a:off x="2010926" y="1086443"/>
            <a:ext cx="2093843" cy="400110"/>
          </a:xfrm>
          <a:prstGeom prst="rect">
            <a:avLst/>
          </a:prstGeom>
          <a:noFill/>
        </p:spPr>
        <p:txBody>
          <a:bodyPr wrap="none" rtlCol="0">
            <a:spAutoFit/>
          </a:bodyPr>
          <a:lstStyle/>
          <a:p>
            <a:r>
              <a:rPr lang="en-US" sz="2000" b="1" dirty="0"/>
              <a:t>Speed variation</a:t>
            </a:r>
          </a:p>
        </p:txBody>
      </p:sp>
      <p:sp>
        <p:nvSpPr>
          <p:cNvPr id="20" name="CuadroTexto 19">
            <a:extLst>
              <a:ext uri="{FF2B5EF4-FFF2-40B4-BE49-F238E27FC236}">
                <a16:creationId xmlns:a16="http://schemas.microsoft.com/office/drawing/2014/main" id="{52FDA2E8-3A50-47E7-A097-091A27080D06}"/>
              </a:ext>
            </a:extLst>
          </p:cNvPr>
          <p:cNvSpPr txBox="1"/>
          <p:nvPr/>
        </p:nvSpPr>
        <p:spPr>
          <a:xfrm>
            <a:off x="8124229" y="1086443"/>
            <a:ext cx="1936749" cy="400110"/>
          </a:xfrm>
          <a:prstGeom prst="rect">
            <a:avLst/>
          </a:prstGeom>
          <a:noFill/>
        </p:spPr>
        <p:txBody>
          <a:bodyPr wrap="none" rtlCol="0">
            <a:spAutoFit/>
          </a:bodyPr>
          <a:lstStyle/>
          <a:p>
            <a:r>
              <a:rPr lang="en-US" sz="2000" b="1" dirty="0"/>
              <a:t>Load variation</a:t>
            </a:r>
          </a:p>
        </p:txBody>
      </p:sp>
      <p:sp>
        <p:nvSpPr>
          <p:cNvPr id="8" name="Pladsholder til slidenummer 1">
            <a:extLst>
              <a:ext uri="{FF2B5EF4-FFF2-40B4-BE49-F238E27FC236}">
                <a16:creationId xmlns:a16="http://schemas.microsoft.com/office/drawing/2014/main" id="{8A66DD12-77A6-4249-A412-CC1BE3643B14}"/>
              </a:ext>
            </a:extLst>
          </p:cNvPr>
          <p:cNvSpPr txBox="1">
            <a:spLocks/>
          </p:cNvSpPr>
          <p:nvPr/>
        </p:nvSpPr>
        <p:spPr>
          <a:xfrm>
            <a:off x="11043920" y="6491941"/>
            <a:ext cx="833120"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Aitor</a:t>
            </a:r>
          </a:p>
        </p:txBody>
      </p:sp>
    </p:spTree>
    <p:extLst>
      <p:ext uri="{BB962C8B-B14F-4D97-AF65-F5344CB8AC3E}">
        <p14:creationId xmlns:p14="http://schemas.microsoft.com/office/powerpoint/2010/main" val="6143263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Imagen que contiene texto, mapa&#10;&#10;Descripción generada automáticamente">
            <a:extLst>
              <a:ext uri="{FF2B5EF4-FFF2-40B4-BE49-F238E27FC236}">
                <a16:creationId xmlns:a16="http://schemas.microsoft.com/office/drawing/2014/main" id="{13D5C684-8D5D-4533-946A-F6F330385E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640" y="1507440"/>
            <a:ext cx="5108289" cy="5132760"/>
          </a:xfrm>
          <a:prstGeom prst="rect">
            <a:avLst/>
          </a:prstGeom>
        </p:spPr>
      </p:pic>
      <p:pic>
        <p:nvPicPr>
          <p:cNvPr id="9" name="Imagen 8" descr="Imagen que contiene texto, mapa&#10;&#10;Descripción generada automáticamente">
            <a:extLst>
              <a:ext uri="{FF2B5EF4-FFF2-40B4-BE49-F238E27FC236}">
                <a16:creationId xmlns:a16="http://schemas.microsoft.com/office/drawing/2014/main" id="{5C0EC41D-9E75-4D88-B28B-E68DEEFFC8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374" y="1450237"/>
            <a:ext cx="4999394" cy="5073095"/>
          </a:xfrm>
          <a:prstGeom prst="rect">
            <a:avLst/>
          </a:prstGeom>
        </p:spPr>
      </p:pic>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291121"/>
            <a:ext cx="11360786" cy="1281648"/>
          </a:xfrm>
        </p:spPr>
        <p:txBody>
          <a:bodyPr/>
          <a:lstStyle/>
          <a:p>
            <a:r>
              <a:rPr lang="en-US" dirty="0"/>
              <a:t>Torque to speed transition</a:t>
            </a:r>
          </a:p>
        </p:txBody>
      </p:sp>
      <p:sp>
        <p:nvSpPr>
          <p:cNvPr id="11" name="CuadroTexto 10">
            <a:extLst>
              <a:ext uri="{FF2B5EF4-FFF2-40B4-BE49-F238E27FC236}">
                <a16:creationId xmlns:a16="http://schemas.microsoft.com/office/drawing/2014/main" id="{7A5999E0-C8D4-40C8-B331-6C633EBE99AB}"/>
              </a:ext>
            </a:extLst>
          </p:cNvPr>
          <p:cNvSpPr txBox="1"/>
          <p:nvPr/>
        </p:nvSpPr>
        <p:spPr>
          <a:xfrm>
            <a:off x="2508643" y="1107330"/>
            <a:ext cx="1494320" cy="400110"/>
          </a:xfrm>
          <a:prstGeom prst="rect">
            <a:avLst/>
          </a:prstGeom>
          <a:noFill/>
        </p:spPr>
        <p:txBody>
          <a:bodyPr wrap="none" rtlCol="0">
            <a:spAutoFit/>
          </a:bodyPr>
          <a:lstStyle/>
          <a:p>
            <a:r>
              <a:rPr lang="en-US" sz="2000" b="1" dirty="0"/>
              <a:t>Simulation</a:t>
            </a:r>
          </a:p>
        </p:txBody>
      </p:sp>
      <p:sp>
        <p:nvSpPr>
          <p:cNvPr id="12" name="CuadroTexto 11">
            <a:extLst>
              <a:ext uri="{FF2B5EF4-FFF2-40B4-BE49-F238E27FC236}">
                <a16:creationId xmlns:a16="http://schemas.microsoft.com/office/drawing/2014/main" id="{BE3A3A6E-B0DC-40F1-9DD1-F1A622A86E1E}"/>
              </a:ext>
            </a:extLst>
          </p:cNvPr>
          <p:cNvSpPr txBox="1"/>
          <p:nvPr/>
        </p:nvSpPr>
        <p:spPr>
          <a:xfrm>
            <a:off x="8372246" y="1177883"/>
            <a:ext cx="835678" cy="400110"/>
          </a:xfrm>
          <a:prstGeom prst="rect">
            <a:avLst/>
          </a:prstGeom>
          <a:noFill/>
        </p:spPr>
        <p:txBody>
          <a:bodyPr wrap="none" rtlCol="0">
            <a:spAutoFit/>
          </a:bodyPr>
          <a:lstStyle/>
          <a:p>
            <a:r>
              <a:rPr lang="en-US" sz="2000" b="1" dirty="0"/>
              <a:t>Tests</a:t>
            </a:r>
          </a:p>
        </p:txBody>
      </p:sp>
      <p:sp>
        <p:nvSpPr>
          <p:cNvPr id="8" name="Pladsholder til slidenummer 1">
            <a:extLst>
              <a:ext uri="{FF2B5EF4-FFF2-40B4-BE49-F238E27FC236}">
                <a16:creationId xmlns:a16="http://schemas.microsoft.com/office/drawing/2014/main" id="{8113DE3B-36B8-429E-9F5F-43A02EE8D78C}"/>
              </a:ext>
            </a:extLst>
          </p:cNvPr>
          <p:cNvSpPr txBox="1">
            <a:spLocks/>
          </p:cNvSpPr>
          <p:nvPr/>
        </p:nvSpPr>
        <p:spPr>
          <a:xfrm>
            <a:off x="11043920" y="6491941"/>
            <a:ext cx="833120"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Aitor</a:t>
            </a:r>
          </a:p>
        </p:txBody>
      </p:sp>
    </p:spTree>
    <p:extLst>
      <p:ext uri="{BB962C8B-B14F-4D97-AF65-F5344CB8AC3E}">
        <p14:creationId xmlns:p14="http://schemas.microsoft.com/office/powerpoint/2010/main" val="2446607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ladsholder til billede 12">
            <a:extLst>
              <a:ext uri="{FF2B5EF4-FFF2-40B4-BE49-F238E27FC236}">
                <a16:creationId xmlns:a16="http://schemas.microsoft.com/office/drawing/2014/main" id="{74FE6D9D-83F1-4A05-9874-7A2B132E1653}"/>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15450" t="13976" r="17991" b="36104"/>
          <a:stretch/>
        </p:blipFill>
        <p:spPr>
          <a:xfrm>
            <a:off x="0" y="-1"/>
            <a:ext cx="12192000" cy="6858001"/>
          </a:xfrm>
        </p:spPr>
      </p:pic>
      <p:sp>
        <p:nvSpPr>
          <p:cNvPr id="2" name="Titel 1"/>
          <p:cNvSpPr>
            <a:spLocks noGrp="1"/>
          </p:cNvSpPr>
          <p:nvPr>
            <p:ph type="title"/>
          </p:nvPr>
        </p:nvSpPr>
        <p:spPr/>
        <p:txBody>
          <a:bodyPr tIns="0" rtlCol="0" anchor="ctr" anchorCtr="0"/>
          <a:lstStyle/>
          <a:p>
            <a:pPr rtl="0"/>
            <a:r>
              <a:rPr lang="en-GB" dirty="0"/>
              <a:t>Hardware</a:t>
            </a:r>
            <a:endParaRPr lang="da-DK" dirty="0">
              <a:solidFill>
                <a:srgbClr val="FF0000"/>
              </a:solidFill>
            </a:endParaRPr>
          </a:p>
        </p:txBody>
      </p:sp>
    </p:spTree>
    <p:extLst>
      <p:ext uri="{BB962C8B-B14F-4D97-AF65-F5344CB8AC3E}">
        <p14:creationId xmlns:p14="http://schemas.microsoft.com/office/powerpoint/2010/main" val="42461753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587374" y="359273"/>
            <a:ext cx="6145023" cy="1621619"/>
          </a:xfrm>
        </p:spPr>
        <p:txBody>
          <a:bodyPr rtlCol="0"/>
          <a:lstStyle/>
          <a:p>
            <a:pPr rtl="0"/>
            <a:r>
              <a:rPr lang="en-GB" dirty="0"/>
              <a:t>Future work</a:t>
            </a:r>
            <a:endParaRPr lang="da-DK" dirty="0">
              <a:solidFill>
                <a:schemeClr val="accent4"/>
              </a:solidFill>
            </a:endParaRPr>
          </a:p>
        </p:txBody>
      </p:sp>
      <p:sp>
        <p:nvSpPr>
          <p:cNvPr id="10" name="CuadroTexto 9">
            <a:extLst>
              <a:ext uri="{FF2B5EF4-FFF2-40B4-BE49-F238E27FC236}">
                <a16:creationId xmlns:a16="http://schemas.microsoft.com/office/drawing/2014/main" id="{B2426DFF-BE76-43FC-B7DF-5B10932B3C0E}"/>
              </a:ext>
            </a:extLst>
          </p:cNvPr>
          <p:cNvSpPr txBox="1"/>
          <p:nvPr/>
        </p:nvSpPr>
        <p:spPr>
          <a:xfrm>
            <a:off x="587374" y="2163772"/>
            <a:ext cx="6078908" cy="2246769"/>
          </a:xfrm>
          <a:prstGeom prst="rect">
            <a:avLst/>
          </a:prstGeom>
          <a:noFill/>
        </p:spPr>
        <p:txBody>
          <a:bodyPr wrap="none" rtlCol="0">
            <a:spAutoFit/>
          </a:bodyPr>
          <a:lstStyle/>
          <a:p>
            <a:pPr marL="342900" indent="-342900">
              <a:buFont typeface="Wingdings" panose="05000000000000000000" pitchFamily="2" charset="2"/>
              <a:buChar char="Ø"/>
            </a:pPr>
            <a:r>
              <a:rPr lang="en-US" sz="2000" dirty="0"/>
              <a:t>Alternative approach in field oriented control</a:t>
            </a:r>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r>
              <a:rPr lang="en-US" sz="2000" dirty="0"/>
              <a:t>Implementation of regenerative braking</a:t>
            </a:r>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r>
              <a:rPr lang="en-US" sz="2000" dirty="0"/>
              <a:t>Performance at higher switching frequency</a:t>
            </a:r>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r>
              <a:rPr lang="en-US" sz="2000" dirty="0"/>
              <a:t>Integrating the power train in the go-kart platform</a:t>
            </a:r>
          </a:p>
        </p:txBody>
      </p:sp>
      <p:sp>
        <p:nvSpPr>
          <p:cNvPr id="4" name="CuadroTexto 3">
            <a:extLst>
              <a:ext uri="{FF2B5EF4-FFF2-40B4-BE49-F238E27FC236}">
                <a16:creationId xmlns:a16="http://schemas.microsoft.com/office/drawing/2014/main" id="{AB624B94-A9DC-4EB7-85DA-66459ECB1F57}"/>
              </a:ext>
            </a:extLst>
          </p:cNvPr>
          <p:cNvSpPr txBox="1"/>
          <p:nvPr/>
        </p:nvSpPr>
        <p:spPr>
          <a:xfrm flipH="1">
            <a:off x="8595883" y="3102490"/>
            <a:ext cx="2739615" cy="369332"/>
          </a:xfrm>
          <a:prstGeom prst="rect">
            <a:avLst/>
          </a:prstGeom>
          <a:noFill/>
        </p:spPr>
        <p:txBody>
          <a:bodyPr wrap="square" rtlCol="0">
            <a:spAutoFit/>
          </a:bodyPr>
          <a:lstStyle/>
          <a:p>
            <a:r>
              <a:rPr lang="en-US" dirty="0"/>
              <a:t>Picture of Go-kart here?</a:t>
            </a:r>
          </a:p>
        </p:txBody>
      </p:sp>
      <p:sp>
        <p:nvSpPr>
          <p:cNvPr id="11" name="Pladsholder til slidenummer 1">
            <a:extLst>
              <a:ext uri="{FF2B5EF4-FFF2-40B4-BE49-F238E27FC236}">
                <a16:creationId xmlns:a16="http://schemas.microsoft.com/office/drawing/2014/main" id="{94C16AEB-BBCC-4206-BE4D-3AF852A03DB8}"/>
              </a:ext>
            </a:extLst>
          </p:cNvPr>
          <p:cNvSpPr txBox="1">
            <a:spLocks/>
          </p:cNvSpPr>
          <p:nvPr/>
        </p:nvSpPr>
        <p:spPr>
          <a:xfrm>
            <a:off x="11043920" y="6491941"/>
            <a:ext cx="833120"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Aitor</a:t>
            </a:r>
          </a:p>
        </p:txBody>
      </p:sp>
    </p:spTree>
    <p:extLst>
      <p:ext uri="{BB962C8B-B14F-4D97-AF65-F5344CB8AC3E}">
        <p14:creationId xmlns:p14="http://schemas.microsoft.com/office/powerpoint/2010/main" val="3408072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587374" y="359273"/>
            <a:ext cx="6145023" cy="1621619"/>
          </a:xfrm>
        </p:spPr>
        <p:txBody>
          <a:bodyPr rtlCol="0"/>
          <a:lstStyle/>
          <a:p>
            <a:pPr rtl="0"/>
            <a:r>
              <a:rPr lang="en-GB" dirty="0"/>
              <a:t>Conclusions</a:t>
            </a:r>
            <a:endParaRPr lang="da-DK" dirty="0">
              <a:solidFill>
                <a:schemeClr val="accent4"/>
              </a:solidFill>
            </a:endParaRPr>
          </a:p>
        </p:txBody>
      </p:sp>
      <p:sp>
        <p:nvSpPr>
          <p:cNvPr id="10" name="CuadroTexto 9">
            <a:extLst>
              <a:ext uri="{FF2B5EF4-FFF2-40B4-BE49-F238E27FC236}">
                <a16:creationId xmlns:a16="http://schemas.microsoft.com/office/drawing/2014/main" id="{B2426DFF-BE76-43FC-B7DF-5B10932B3C0E}"/>
              </a:ext>
            </a:extLst>
          </p:cNvPr>
          <p:cNvSpPr txBox="1"/>
          <p:nvPr/>
        </p:nvSpPr>
        <p:spPr>
          <a:xfrm>
            <a:off x="587374" y="2163772"/>
            <a:ext cx="3894015" cy="1631216"/>
          </a:xfrm>
          <a:prstGeom prst="rect">
            <a:avLst/>
          </a:prstGeom>
          <a:noFill/>
        </p:spPr>
        <p:txBody>
          <a:bodyPr wrap="none" rtlCol="0">
            <a:spAutoFit/>
          </a:bodyPr>
          <a:lstStyle/>
          <a:p>
            <a:pPr marL="342900" indent="-342900">
              <a:buFont typeface="Wingdings" panose="05000000000000000000" pitchFamily="2" charset="2"/>
              <a:buChar char="Ø"/>
            </a:pPr>
            <a:r>
              <a:rPr lang="en-US" sz="2000" dirty="0"/>
              <a:t>Positive outcome</a:t>
            </a:r>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r>
              <a:rPr lang="en-US" sz="2000" dirty="0"/>
              <a:t>Simulation to implementation</a:t>
            </a:r>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r>
              <a:rPr lang="en-US" sz="2000" dirty="0"/>
              <a:t>Project management</a:t>
            </a:r>
          </a:p>
        </p:txBody>
      </p:sp>
      <p:sp>
        <p:nvSpPr>
          <p:cNvPr id="9" name="Pladsholder til slidenummer 1">
            <a:extLst>
              <a:ext uri="{FF2B5EF4-FFF2-40B4-BE49-F238E27FC236}">
                <a16:creationId xmlns:a16="http://schemas.microsoft.com/office/drawing/2014/main" id="{951A9872-5264-4EA0-9664-D65F2B51EFFD}"/>
              </a:ext>
            </a:extLst>
          </p:cNvPr>
          <p:cNvSpPr txBox="1">
            <a:spLocks/>
          </p:cNvSpPr>
          <p:nvPr/>
        </p:nvSpPr>
        <p:spPr>
          <a:xfrm>
            <a:off x="11043920" y="6491941"/>
            <a:ext cx="833120"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Aitor</a:t>
            </a:r>
          </a:p>
        </p:txBody>
      </p:sp>
    </p:spTree>
    <p:extLst>
      <p:ext uri="{BB962C8B-B14F-4D97-AF65-F5344CB8AC3E}">
        <p14:creationId xmlns:p14="http://schemas.microsoft.com/office/powerpoint/2010/main" val="38811916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5">
            <a:extLst>
              <a:ext uri="{FF2B5EF4-FFF2-40B4-BE49-F238E27FC236}">
                <a16:creationId xmlns:a16="http://schemas.microsoft.com/office/drawing/2014/main" id="{66C2C289-A4FA-49D1-9C52-BB134E79081A}"/>
              </a:ext>
            </a:extLst>
          </p:cNvPr>
          <p:cNvSpPr>
            <a:spLocks noGrp="1"/>
          </p:cNvSpPr>
          <p:nvPr>
            <p:ph type="title"/>
          </p:nvPr>
        </p:nvSpPr>
        <p:spPr>
          <a:xfrm>
            <a:off x="2424641" y="2743971"/>
            <a:ext cx="7341129" cy="1036319"/>
          </a:xfrm>
        </p:spPr>
        <p:txBody>
          <a:bodyPr rtlCol="0"/>
          <a:lstStyle/>
          <a:p>
            <a:pPr rtl="0"/>
            <a:r>
              <a:rPr lang="da-DK" dirty="0"/>
              <a:t>Thank you for your attention</a:t>
            </a:r>
          </a:p>
        </p:txBody>
      </p:sp>
      <p:sp>
        <p:nvSpPr>
          <p:cNvPr id="12" name="Pladsholder til tekst 7">
            <a:extLst>
              <a:ext uri="{FF2B5EF4-FFF2-40B4-BE49-F238E27FC236}">
                <a16:creationId xmlns:a16="http://schemas.microsoft.com/office/drawing/2014/main" id="{E76C643A-06CC-416C-8074-5C5C7E0ECD8D}"/>
              </a:ext>
            </a:extLst>
          </p:cNvPr>
          <p:cNvSpPr>
            <a:spLocks noGrp="1"/>
          </p:cNvSpPr>
          <p:nvPr>
            <p:ph type="body" sz="quarter" idx="12"/>
          </p:nvPr>
        </p:nvSpPr>
        <p:spPr>
          <a:xfrm>
            <a:off x="2424641" y="4005141"/>
            <a:ext cx="7341129" cy="412750"/>
          </a:xfrm>
        </p:spPr>
        <p:txBody>
          <a:bodyPr rtlCol="0">
            <a:normAutofit fontScale="92500" lnSpcReduction="10000"/>
          </a:bodyPr>
          <a:lstStyle/>
          <a:p>
            <a:pPr marL="0" indent="0" algn="ctr" rtl="0">
              <a:buNone/>
            </a:pPr>
            <a:r>
              <a:rPr lang="da-DK" sz="2400" dirty="0"/>
              <a:t>Questions?</a:t>
            </a:r>
          </a:p>
        </p:txBody>
      </p:sp>
    </p:spTree>
    <p:extLst>
      <p:ext uri="{BB962C8B-B14F-4D97-AF65-F5344CB8AC3E}">
        <p14:creationId xmlns:p14="http://schemas.microsoft.com/office/powerpoint/2010/main" val="2083907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8">
            <a:extLst>
              <a:ext uri="{FF2B5EF4-FFF2-40B4-BE49-F238E27FC236}">
                <a16:creationId xmlns:a16="http://schemas.microsoft.com/office/drawing/2014/main" id="{C2D3E4CB-F1AA-43F5-AE5D-1118A964E9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6958" y="2424265"/>
            <a:ext cx="6150670" cy="3096691"/>
          </a:xfrm>
          <a:prstGeom prst="rect">
            <a:avLst/>
          </a:prstGeom>
        </p:spPr>
      </p:pic>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6</a:t>
            </a:fld>
            <a:endParaRPr lang="en-US" dirty="0"/>
          </a:p>
        </p:txBody>
      </p:sp>
      <p:sp>
        <p:nvSpPr>
          <p:cNvPr id="3" name="Titel 2"/>
          <p:cNvSpPr>
            <a:spLocks noGrp="1"/>
          </p:cNvSpPr>
          <p:nvPr>
            <p:ph type="title"/>
          </p:nvPr>
        </p:nvSpPr>
        <p:spPr>
          <a:xfrm>
            <a:off x="587374" y="359273"/>
            <a:ext cx="6145023" cy="1621619"/>
          </a:xfrm>
        </p:spPr>
        <p:txBody>
          <a:bodyPr rtlCol="0"/>
          <a:lstStyle/>
          <a:p>
            <a:r>
              <a:rPr lang="en-US" dirty="0"/>
              <a:t>TSA170-210-038 Sauer Danfoss</a:t>
            </a:r>
            <a:endParaRPr lang="da-DK" dirty="0">
              <a:solidFill>
                <a:schemeClr val="accent4"/>
              </a:solidFill>
            </a:endParaRPr>
          </a:p>
        </p:txBody>
      </p:sp>
      <p:sp>
        <p:nvSpPr>
          <p:cNvPr id="6" name="Pladsholder til slidenummer 1">
            <a:extLst>
              <a:ext uri="{FF2B5EF4-FFF2-40B4-BE49-F238E27FC236}">
                <a16:creationId xmlns:a16="http://schemas.microsoft.com/office/drawing/2014/main" id="{679DC773-F285-4E24-93C4-BC47B6D76ABD}"/>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7" name="Pladsholder til slidenummer 1">
            <a:extLst>
              <a:ext uri="{FF2B5EF4-FFF2-40B4-BE49-F238E27FC236}">
                <a16:creationId xmlns:a16="http://schemas.microsoft.com/office/drawing/2014/main" id="{DBE49DD9-2A51-4EFE-A27C-92EA77D72BBD}"/>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59</a:t>
            </a:r>
          </a:p>
        </p:txBody>
      </p:sp>
      <p:graphicFrame>
        <p:nvGraphicFramePr>
          <p:cNvPr id="4" name="Table 3">
            <a:extLst>
              <a:ext uri="{FF2B5EF4-FFF2-40B4-BE49-F238E27FC236}">
                <a16:creationId xmlns:a16="http://schemas.microsoft.com/office/drawing/2014/main" id="{6DBC5339-78B5-495B-9848-BF990297E2EC}"/>
              </a:ext>
            </a:extLst>
          </p:cNvPr>
          <p:cNvGraphicFramePr>
            <a:graphicFrameLocks noGrp="1"/>
          </p:cNvGraphicFramePr>
          <p:nvPr>
            <p:extLst>
              <p:ext uri="{D42A27DB-BD31-4B8C-83A1-F6EECF244321}">
                <p14:modId xmlns:p14="http://schemas.microsoft.com/office/powerpoint/2010/main" val="3597031804"/>
              </p:ext>
            </p:extLst>
          </p:nvPr>
        </p:nvGraphicFramePr>
        <p:xfrm>
          <a:off x="587374" y="2201332"/>
          <a:ext cx="5163186" cy="3539065"/>
        </p:xfrm>
        <a:graphic>
          <a:graphicData uri="http://schemas.openxmlformats.org/drawingml/2006/table">
            <a:tbl>
              <a:tblPr firstRow="1" bandRow="1">
                <a:tableStyleId>{5C22544A-7EE6-4342-B048-85BDC9FD1C3A}</a:tableStyleId>
              </a:tblPr>
              <a:tblGrid>
                <a:gridCol w="2826140">
                  <a:extLst>
                    <a:ext uri="{9D8B030D-6E8A-4147-A177-3AD203B41FA5}">
                      <a16:colId xmlns:a16="http://schemas.microsoft.com/office/drawing/2014/main" val="1002777472"/>
                    </a:ext>
                  </a:extLst>
                </a:gridCol>
                <a:gridCol w="885116">
                  <a:extLst>
                    <a:ext uri="{9D8B030D-6E8A-4147-A177-3AD203B41FA5}">
                      <a16:colId xmlns:a16="http://schemas.microsoft.com/office/drawing/2014/main" val="3451841723"/>
                    </a:ext>
                  </a:extLst>
                </a:gridCol>
                <a:gridCol w="1451930">
                  <a:extLst>
                    <a:ext uri="{9D8B030D-6E8A-4147-A177-3AD203B41FA5}">
                      <a16:colId xmlns:a16="http://schemas.microsoft.com/office/drawing/2014/main" val="3868689765"/>
                    </a:ext>
                  </a:extLst>
                </a:gridCol>
              </a:tblGrid>
              <a:tr h="813632">
                <a:tc gridSpan="3">
                  <a:txBody>
                    <a:bodyPr/>
                    <a:lstStyle/>
                    <a:p>
                      <a:pPr algn="ctr"/>
                      <a:r>
                        <a:rPr lang="en-US" dirty="0"/>
                        <a:t>Induction machine nominal parameters</a:t>
                      </a:r>
                    </a:p>
                  </a:txBody>
                  <a:tcPr anchor="ct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806102494"/>
                  </a:ext>
                </a:extLst>
              </a:tr>
              <a:tr h="384767">
                <a:tc>
                  <a:txBody>
                    <a:bodyPr/>
                    <a:lstStyle/>
                    <a:p>
                      <a:r>
                        <a:rPr lang="en-US" dirty="0"/>
                        <a:t>Power</a:t>
                      </a:r>
                    </a:p>
                  </a:txBody>
                  <a:tcPr/>
                </a:tc>
                <a:tc>
                  <a:txBody>
                    <a:bodyPr/>
                    <a:lstStyle/>
                    <a:p>
                      <a:pPr marL="0" marR="0" lvl="0" indent="0" algn="l" defTabSz="914318"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P</a:t>
                      </a:r>
                      <a:r>
                        <a:rPr lang="en-US" sz="1800" kern="1200" baseline="-25000" dirty="0">
                          <a:solidFill>
                            <a:schemeClr val="dk1"/>
                          </a:solidFill>
                          <a:effectLst/>
                          <a:latin typeface="+mn-lt"/>
                          <a:ea typeface="+mn-ea"/>
                          <a:cs typeface="+mn-cs"/>
                        </a:rPr>
                        <a:t>n</a:t>
                      </a:r>
                      <a:endParaRPr lang="en-US" sz="1800" kern="1200" dirty="0">
                        <a:solidFill>
                          <a:schemeClr val="dk1"/>
                        </a:solidFill>
                        <a:effectLst/>
                        <a:latin typeface="+mn-lt"/>
                        <a:ea typeface="+mn-ea"/>
                        <a:cs typeface="+mn-cs"/>
                      </a:endParaRPr>
                    </a:p>
                  </a:txBody>
                  <a:tcPr/>
                </a:tc>
                <a:tc>
                  <a:txBody>
                    <a:bodyPr/>
                    <a:lstStyle/>
                    <a:p>
                      <a:r>
                        <a:rPr lang="en-US" dirty="0"/>
                        <a:t>5.3 [kW]</a:t>
                      </a:r>
                    </a:p>
                  </a:txBody>
                  <a:tcPr/>
                </a:tc>
                <a:extLst>
                  <a:ext uri="{0D108BD9-81ED-4DB2-BD59-A6C34878D82A}">
                    <a16:rowId xmlns:a16="http://schemas.microsoft.com/office/drawing/2014/main" val="383068703"/>
                  </a:ext>
                </a:extLst>
              </a:tr>
              <a:tr h="390111">
                <a:tc>
                  <a:txBody>
                    <a:bodyPr/>
                    <a:lstStyle/>
                    <a:p>
                      <a:r>
                        <a:rPr lang="en-US" dirty="0"/>
                        <a:t>Phase voltage</a:t>
                      </a:r>
                    </a:p>
                  </a:txBody>
                  <a:tcPr/>
                </a:tc>
                <a:tc>
                  <a:txBody>
                    <a:bodyPr/>
                    <a:lstStyle/>
                    <a:p>
                      <a:pPr marL="0" marR="0" lvl="0" indent="0" algn="l" defTabSz="914318"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U</a:t>
                      </a:r>
                      <a:r>
                        <a:rPr lang="en-US" sz="1800" kern="1200" baseline="-25000" dirty="0">
                          <a:solidFill>
                            <a:schemeClr val="dk1"/>
                          </a:solidFill>
                          <a:effectLst/>
                          <a:latin typeface="+mn-lt"/>
                          <a:ea typeface="+mn-ea"/>
                          <a:cs typeface="+mn-cs"/>
                        </a:rPr>
                        <a:t>n</a:t>
                      </a:r>
                      <a:endParaRPr lang="en-US" sz="1800" kern="1200" dirty="0">
                        <a:solidFill>
                          <a:schemeClr val="dk1"/>
                        </a:solidFill>
                        <a:effectLst/>
                        <a:latin typeface="+mn-lt"/>
                        <a:ea typeface="+mn-ea"/>
                        <a:cs typeface="+mn-cs"/>
                      </a:endParaRPr>
                    </a:p>
                  </a:txBody>
                  <a:tcPr/>
                </a:tc>
                <a:tc>
                  <a:txBody>
                    <a:bodyPr/>
                    <a:lstStyle/>
                    <a:p>
                      <a:r>
                        <a:rPr lang="en-US" dirty="0"/>
                        <a:t>13.85 [V]</a:t>
                      </a:r>
                    </a:p>
                  </a:txBody>
                  <a:tcPr/>
                </a:tc>
                <a:extLst>
                  <a:ext uri="{0D108BD9-81ED-4DB2-BD59-A6C34878D82A}">
                    <a16:rowId xmlns:a16="http://schemas.microsoft.com/office/drawing/2014/main" val="759684027"/>
                  </a:ext>
                </a:extLst>
              </a:tr>
              <a:tr h="390111">
                <a:tc>
                  <a:txBody>
                    <a:bodyPr/>
                    <a:lstStyle/>
                    <a:p>
                      <a:r>
                        <a:rPr lang="en-US" dirty="0"/>
                        <a:t>Phase current</a:t>
                      </a:r>
                    </a:p>
                  </a:txBody>
                  <a:tcPr/>
                </a:tc>
                <a:tc>
                  <a:txBody>
                    <a:bodyPr/>
                    <a:lstStyle/>
                    <a:p>
                      <a:pPr marL="0" marR="0" lvl="0" indent="0" algn="l" defTabSz="914318"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I</a:t>
                      </a:r>
                      <a:r>
                        <a:rPr lang="en-US" sz="1800" kern="1200" baseline="-25000" dirty="0">
                          <a:solidFill>
                            <a:schemeClr val="dk1"/>
                          </a:solidFill>
                          <a:effectLst/>
                          <a:latin typeface="+mn-lt"/>
                          <a:ea typeface="+mn-ea"/>
                          <a:cs typeface="+mn-cs"/>
                        </a:rPr>
                        <a:t>n</a:t>
                      </a:r>
                      <a:endParaRPr lang="en-US" sz="1800" kern="1200" dirty="0">
                        <a:solidFill>
                          <a:schemeClr val="dk1"/>
                        </a:solidFill>
                        <a:effectLst/>
                        <a:latin typeface="+mn-lt"/>
                        <a:ea typeface="+mn-ea"/>
                        <a:cs typeface="+mn-cs"/>
                      </a:endParaRPr>
                    </a:p>
                  </a:txBody>
                  <a:tcPr/>
                </a:tc>
                <a:tc>
                  <a:txBody>
                    <a:bodyPr/>
                    <a:lstStyle/>
                    <a:p>
                      <a:r>
                        <a:rPr lang="en-US" dirty="0"/>
                        <a:t>189 [A]</a:t>
                      </a:r>
                    </a:p>
                  </a:txBody>
                  <a:tcPr/>
                </a:tc>
                <a:extLst>
                  <a:ext uri="{0D108BD9-81ED-4DB2-BD59-A6C34878D82A}">
                    <a16:rowId xmlns:a16="http://schemas.microsoft.com/office/drawing/2014/main" val="3584666496"/>
                  </a:ext>
                </a:extLst>
              </a:tr>
              <a:tr h="390111">
                <a:tc>
                  <a:txBody>
                    <a:bodyPr/>
                    <a:lstStyle/>
                    <a:p>
                      <a:r>
                        <a:rPr lang="en-US" dirty="0"/>
                        <a:t>Power factor</a:t>
                      </a:r>
                    </a:p>
                  </a:txBody>
                  <a:tcPr/>
                </a:tc>
                <a:tc>
                  <a:txBody>
                    <a:bodyPr/>
                    <a:lstStyle/>
                    <a:p>
                      <a:r>
                        <a:rPr lang="en-US" dirty="0"/>
                        <a:t>PF</a:t>
                      </a:r>
                    </a:p>
                  </a:txBody>
                  <a:tcPr/>
                </a:tc>
                <a:tc>
                  <a:txBody>
                    <a:bodyPr/>
                    <a:lstStyle/>
                    <a:p>
                      <a:r>
                        <a:rPr lang="en-US" dirty="0"/>
                        <a:t>0.76</a:t>
                      </a:r>
                    </a:p>
                  </a:txBody>
                  <a:tcPr/>
                </a:tc>
                <a:extLst>
                  <a:ext uri="{0D108BD9-81ED-4DB2-BD59-A6C34878D82A}">
                    <a16:rowId xmlns:a16="http://schemas.microsoft.com/office/drawing/2014/main" val="50489527"/>
                  </a:ext>
                </a:extLst>
              </a:tr>
              <a:tr h="390111">
                <a:tc>
                  <a:txBody>
                    <a:bodyPr/>
                    <a:lstStyle/>
                    <a:p>
                      <a:r>
                        <a:rPr lang="en-US" dirty="0"/>
                        <a:t>Stator frequency</a:t>
                      </a:r>
                    </a:p>
                  </a:txBody>
                  <a:tcPr/>
                </a:tc>
                <a:tc>
                  <a:txBody>
                    <a:bodyPr/>
                    <a:lstStyle/>
                    <a:p>
                      <a:r>
                        <a:rPr lang="en-US" sz="1800" kern="1200" dirty="0">
                          <a:solidFill>
                            <a:schemeClr val="dk1"/>
                          </a:solidFill>
                          <a:effectLst/>
                          <a:latin typeface="+mn-lt"/>
                          <a:ea typeface="+mn-ea"/>
                          <a:cs typeface="+mn-cs"/>
                        </a:rPr>
                        <a:t>f</a:t>
                      </a:r>
                      <a:r>
                        <a:rPr lang="en-US" sz="1800" kern="1200" baseline="-25000" dirty="0">
                          <a:solidFill>
                            <a:schemeClr val="dk1"/>
                          </a:solidFill>
                          <a:effectLst/>
                          <a:latin typeface="+mn-lt"/>
                          <a:ea typeface="+mn-ea"/>
                          <a:cs typeface="+mn-cs"/>
                        </a:rPr>
                        <a:t>n</a:t>
                      </a:r>
                      <a:endParaRPr lang="en-US" sz="1800" kern="1200" dirty="0">
                        <a:solidFill>
                          <a:schemeClr val="dk1"/>
                        </a:solidFill>
                        <a:effectLst/>
                        <a:latin typeface="+mn-lt"/>
                        <a:ea typeface="+mn-ea"/>
                        <a:cs typeface="+mn-cs"/>
                      </a:endParaRPr>
                    </a:p>
                  </a:txBody>
                  <a:tcPr/>
                </a:tc>
                <a:tc>
                  <a:txBody>
                    <a:bodyPr/>
                    <a:lstStyle/>
                    <a:p>
                      <a:r>
                        <a:rPr lang="en-US" dirty="0"/>
                        <a:t>58 [Hz]</a:t>
                      </a:r>
                    </a:p>
                  </a:txBody>
                  <a:tcPr/>
                </a:tc>
                <a:extLst>
                  <a:ext uri="{0D108BD9-81ED-4DB2-BD59-A6C34878D82A}">
                    <a16:rowId xmlns:a16="http://schemas.microsoft.com/office/drawing/2014/main" val="2171629672"/>
                  </a:ext>
                </a:extLst>
              </a:tr>
              <a:tr h="390111">
                <a:tc>
                  <a:txBody>
                    <a:bodyPr/>
                    <a:lstStyle/>
                    <a:p>
                      <a:r>
                        <a:rPr lang="en-US" dirty="0"/>
                        <a:t>Mechanical shaft speed</a:t>
                      </a:r>
                    </a:p>
                  </a:txBody>
                  <a:tcPr/>
                </a:tc>
                <a:tc>
                  <a:txBody>
                    <a:bodyPr/>
                    <a:lstStyle/>
                    <a:p>
                      <a:pPr marL="0" marR="0" lvl="0" indent="0" algn="l" defTabSz="914318" rtl="0" eaLnBrk="1" fontAlgn="auto" latinLnBrk="0" hangingPunct="1">
                        <a:lnSpc>
                          <a:spcPct val="100000"/>
                        </a:lnSpc>
                        <a:spcBef>
                          <a:spcPts val="0"/>
                        </a:spcBef>
                        <a:spcAft>
                          <a:spcPts val="0"/>
                        </a:spcAft>
                        <a:buClrTx/>
                        <a:buSzTx/>
                        <a:buFontTx/>
                        <a:buNone/>
                        <a:tabLst/>
                        <a:defRPr/>
                      </a:pPr>
                      <a:r>
                        <a:rPr lang="en-US" sz="1800" kern="1200" dirty="0" err="1">
                          <a:solidFill>
                            <a:schemeClr val="dk1"/>
                          </a:solidFill>
                          <a:effectLst/>
                          <a:latin typeface="+mn-lt"/>
                          <a:ea typeface="+mn-ea"/>
                          <a:cs typeface="+mn-cs"/>
                        </a:rPr>
                        <a:t>ω</a:t>
                      </a:r>
                      <a:r>
                        <a:rPr lang="en-US" sz="1800" kern="1200" baseline="-25000" dirty="0" err="1">
                          <a:solidFill>
                            <a:schemeClr val="dk1"/>
                          </a:solidFill>
                          <a:effectLst/>
                          <a:latin typeface="+mn-lt"/>
                          <a:ea typeface="+mn-ea"/>
                          <a:cs typeface="+mn-cs"/>
                        </a:rPr>
                        <a:t>n</a:t>
                      </a:r>
                      <a:endParaRPr lang="en-US" sz="1800" kern="1200" dirty="0">
                        <a:solidFill>
                          <a:schemeClr val="dk1"/>
                        </a:solidFill>
                        <a:effectLst/>
                        <a:latin typeface="+mn-lt"/>
                        <a:ea typeface="+mn-ea"/>
                        <a:cs typeface="+mn-cs"/>
                      </a:endParaRPr>
                    </a:p>
                  </a:txBody>
                  <a:tcPr/>
                </a:tc>
                <a:tc>
                  <a:txBody>
                    <a:bodyPr/>
                    <a:lstStyle/>
                    <a:p>
                      <a:r>
                        <a:rPr lang="en-US" dirty="0"/>
                        <a:t>1685 [rpm]</a:t>
                      </a:r>
                    </a:p>
                  </a:txBody>
                  <a:tcPr/>
                </a:tc>
                <a:extLst>
                  <a:ext uri="{0D108BD9-81ED-4DB2-BD59-A6C34878D82A}">
                    <a16:rowId xmlns:a16="http://schemas.microsoft.com/office/drawing/2014/main" val="895957465"/>
                  </a:ext>
                </a:extLst>
              </a:tr>
              <a:tr h="390111">
                <a:tc>
                  <a:txBody>
                    <a:bodyPr/>
                    <a:lstStyle/>
                    <a:p>
                      <a:r>
                        <a:rPr lang="en-US" dirty="0"/>
                        <a:t>Electromagnetic torque</a:t>
                      </a:r>
                    </a:p>
                  </a:txBody>
                  <a:tcPr/>
                </a:tc>
                <a:tc>
                  <a:txBody>
                    <a:bodyPr/>
                    <a:lstStyle/>
                    <a:p>
                      <a:r>
                        <a:rPr lang="en-US" sz="1800" kern="1200" dirty="0">
                          <a:solidFill>
                            <a:schemeClr val="dk1"/>
                          </a:solidFill>
                          <a:effectLst/>
                          <a:latin typeface="+mn-lt"/>
                          <a:ea typeface="+mn-ea"/>
                          <a:cs typeface="+mn-cs"/>
                        </a:rPr>
                        <a:t>T</a:t>
                      </a:r>
                      <a:r>
                        <a:rPr lang="en-US" sz="1800" kern="1200" baseline="-25000" dirty="0">
                          <a:solidFill>
                            <a:schemeClr val="dk1"/>
                          </a:solidFill>
                          <a:effectLst/>
                          <a:latin typeface="+mn-lt"/>
                          <a:ea typeface="+mn-ea"/>
                          <a:cs typeface="+mn-cs"/>
                        </a:rPr>
                        <a:t>n</a:t>
                      </a:r>
                      <a:endParaRPr lang="en-US" sz="1800" kern="1200" dirty="0">
                        <a:solidFill>
                          <a:schemeClr val="dk1"/>
                        </a:solidFill>
                        <a:effectLst/>
                        <a:latin typeface="+mn-lt"/>
                        <a:ea typeface="+mn-ea"/>
                        <a:cs typeface="+mn-cs"/>
                      </a:endParaRPr>
                    </a:p>
                  </a:txBody>
                  <a:tcPr/>
                </a:tc>
                <a:tc>
                  <a:txBody>
                    <a:bodyPr/>
                    <a:lstStyle/>
                    <a:p>
                      <a:r>
                        <a:rPr lang="en-US" dirty="0"/>
                        <a:t>30.04 [Nm]</a:t>
                      </a:r>
                    </a:p>
                  </a:txBody>
                  <a:tcPr/>
                </a:tc>
                <a:extLst>
                  <a:ext uri="{0D108BD9-81ED-4DB2-BD59-A6C34878D82A}">
                    <a16:rowId xmlns:a16="http://schemas.microsoft.com/office/drawing/2014/main" val="518572250"/>
                  </a:ext>
                </a:extLst>
              </a:tr>
            </a:tbl>
          </a:graphicData>
        </a:graphic>
      </p:graphicFrame>
      <p:sp>
        <p:nvSpPr>
          <p:cNvPr id="11" name="Pladsholder til slidenummer 1">
            <a:extLst>
              <a:ext uri="{FF2B5EF4-FFF2-40B4-BE49-F238E27FC236}">
                <a16:creationId xmlns:a16="http://schemas.microsoft.com/office/drawing/2014/main" id="{422ED3D2-C0CC-4610-BE5B-B36D819BCE09}"/>
              </a:ext>
            </a:extLst>
          </p:cNvPr>
          <p:cNvSpPr txBox="1">
            <a:spLocks/>
          </p:cNvSpPr>
          <p:nvPr/>
        </p:nvSpPr>
        <p:spPr>
          <a:xfrm>
            <a:off x="10718855" y="6325598"/>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Mihai</a:t>
            </a:r>
            <a:endParaRPr lang="en-US" dirty="0"/>
          </a:p>
        </p:txBody>
      </p:sp>
    </p:spTree>
    <p:extLst>
      <p:ext uri="{BB962C8B-B14F-4D97-AF65-F5344CB8AC3E}">
        <p14:creationId xmlns:p14="http://schemas.microsoft.com/office/powerpoint/2010/main" val="1395476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25EDDD-4678-47B3-B1E1-EF9B0A6A3FB1}"/>
              </a:ext>
            </a:extLst>
          </p:cNvPr>
          <p:cNvSpPr>
            <a:spLocks noGrp="1"/>
          </p:cNvSpPr>
          <p:nvPr>
            <p:ph type="sldNum" sz="quarter" idx="10"/>
          </p:nvPr>
        </p:nvSpPr>
        <p:spPr/>
        <p:txBody>
          <a:bodyPr/>
          <a:lstStyle/>
          <a:p>
            <a:pPr rtl="0"/>
            <a:fld id="{D8D877B3-D348-4611-9BDB-C5374591D951}" type="slidenum">
              <a:rPr lang="en-US" smtClean="0"/>
              <a:pPr rtl="0"/>
              <a:t>7</a:t>
            </a:fld>
            <a:endParaRPr lang="en-US" dirty="0"/>
          </a:p>
        </p:txBody>
      </p:sp>
      <p:sp>
        <p:nvSpPr>
          <p:cNvPr id="4" name="Title 3">
            <a:extLst>
              <a:ext uri="{FF2B5EF4-FFF2-40B4-BE49-F238E27FC236}">
                <a16:creationId xmlns:a16="http://schemas.microsoft.com/office/drawing/2014/main" id="{2FB668F0-1478-4D02-978F-4A0A2F0202A6}"/>
              </a:ext>
            </a:extLst>
          </p:cNvPr>
          <p:cNvSpPr>
            <a:spLocks noGrp="1"/>
          </p:cNvSpPr>
          <p:nvPr>
            <p:ph type="title"/>
          </p:nvPr>
        </p:nvSpPr>
        <p:spPr/>
        <p:txBody>
          <a:bodyPr/>
          <a:lstStyle/>
          <a:p>
            <a:r>
              <a:rPr lang="en-US" dirty="0"/>
              <a:t>Batteries</a:t>
            </a:r>
          </a:p>
        </p:txBody>
      </p:sp>
      <p:pic>
        <p:nvPicPr>
          <p:cNvPr id="7" name="Picture 6">
            <a:extLst>
              <a:ext uri="{FF2B5EF4-FFF2-40B4-BE49-F238E27FC236}">
                <a16:creationId xmlns:a16="http://schemas.microsoft.com/office/drawing/2014/main" id="{4C72495C-101B-41D6-9C14-C8679C8078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2538" y="1085156"/>
            <a:ext cx="6026924" cy="5351908"/>
          </a:xfrm>
          <a:prstGeom prst="rect">
            <a:avLst/>
          </a:prstGeom>
        </p:spPr>
      </p:pic>
      <p:sp>
        <p:nvSpPr>
          <p:cNvPr id="5" name="Pladsholder til slidenummer 1">
            <a:extLst>
              <a:ext uri="{FF2B5EF4-FFF2-40B4-BE49-F238E27FC236}">
                <a16:creationId xmlns:a16="http://schemas.microsoft.com/office/drawing/2014/main" id="{383AC3EC-7BBC-47CE-BF81-5255FFFA6010}"/>
              </a:ext>
            </a:extLst>
          </p:cNvPr>
          <p:cNvSpPr txBox="1">
            <a:spLocks/>
          </p:cNvSpPr>
          <p:nvPr/>
        </p:nvSpPr>
        <p:spPr>
          <a:xfrm>
            <a:off x="10718855" y="6325598"/>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Mihai</a:t>
            </a:r>
            <a:endParaRPr lang="en-US" dirty="0"/>
          </a:p>
        </p:txBody>
      </p:sp>
    </p:spTree>
    <p:extLst>
      <p:ext uri="{BB962C8B-B14F-4D97-AF65-F5344CB8AC3E}">
        <p14:creationId xmlns:p14="http://schemas.microsoft.com/office/powerpoint/2010/main" val="4195884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D54AA94-8400-4CB6-AAD0-F6B973EAA0EE}"/>
              </a:ext>
            </a:extLst>
          </p:cNvPr>
          <p:cNvSpPr>
            <a:spLocks noGrp="1"/>
          </p:cNvSpPr>
          <p:nvPr>
            <p:ph type="sldNum" sz="quarter" idx="10"/>
          </p:nvPr>
        </p:nvSpPr>
        <p:spPr/>
        <p:txBody>
          <a:bodyPr/>
          <a:lstStyle/>
          <a:p>
            <a:pPr rtl="0"/>
            <a:fld id="{D8D877B3-D348-4611-9BDB-C5374591D951}" type="slidenum">
              <a:rPr lang="en-US" smtClean="0"/>
              <a:pPr rtl="0"/>
              <a:t>8</a:t>
            </a:fld>
            <a:endParaRPr lang="en-US" dirty="0"/>
          </a:p>
        </p:txBody>
      </p:sp>
      <p:sp>
        <p:nvSpPr>
          <p:cNvPr id="4" name="Title 3">
            <a:extLst>
              <a:ext uri="{FF2B5EF4-FFF2-40B4-BE49-F238E27FC236}">
                <a16:creationId xmlns:a16="http://schemas.microsoft.com/office/drawing/2014/main" id="{9765F456-6EB5-4ADA-8DDF-F3C239957A8D}"/>
              </a:ext>
            </a:extLst>
          </p:cNvPr>
          <p:cNvSpPr>
            <a:spLocks noGrp="1"/>
          </p:cNvSpPr>
          <p:nvPr>
            <p:ph type="title"/>
          </p:nvPr>
        </p:nvSpPr>
        <p:spPr>
          <a:xfrm>
            <a:off x="587374" y="359273"/>
            <a:ext cx="5642738" cy="1621619"/>
          </a:xfrm>
        </p:spPr>
        <p:txBody>
          <a:bodyPr/>
          <a:lstStyle/>
          <a:p>
            <a:r>
              <a:rPr lang="en-US" dirty="0"/>
              <a:t>Batteries – obtaining parameters</a:t>
            </a:r>
          </a:p>
        </p:txBody>
      </p:sp>
      <p:pic>
        <p:nvPicPr>
          <p:cNvPr id="7" name="Picture 6">
            <a:extLst>
              <a:ext uri="{FF2B5EF4-FFF2-40B4-BE49-F238E27FC236}">
                <a16:creationId xmlns:a16="http://schemas.microsoft.com/office/drawing/2014/main" id="{E5A7656D-3790-4AD3-AE11-9CC9612EB6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5893" y="1143787"/>
            <a:ext cx="5199173" cy="5120990"/>
          </a:xfrm>
          <a:prstGeom prst="rect">
            <a:avLst/>
          </a:prstGeom>
        </p:spPr>
      </p:pic>
      <p:sp>
        <p:nvSpPr>
          <p:cNvPr id="11" name="Tekstfelt 4">
            <a:extLst>
              <a:ext uri="{FF2B5EF4-FFF2-40B4-BE49-F238E27FC236}">
                <a16:creationId xmlns:a16="http://schemas.microsoft.com/office/drawing/2014/main" id="{F70A5FB8-2121-4CF9-B9D2-DACE90D83FC9}"/>
              </a:ext>
            </a:extLst>
          </p:cNvPr>
          <p:cNvSpPr txBox="1"/>
          <p:nvPr/>
        </p:nvSpPr>
        <p:spPr>
          <a:xfrm>
            <a:off x="619761" y="2001406"/>
            <a:ext cx="5199174" cy="1877437"/>
          </a:xfrm>
          <a:prstGeom prst="rect">
            <a:avLst/>
          </a:prstGeom>
          <a:noFill/>
        </p:spPr>
        <p:txBody>
          <a:bodyPr wrap="square" rtlCol="0">
            <a:spAutoFit/>
          </a:bodyPr>
          <a:lstStyle/>
          <a:p>
            <a:pPr marL="285750" indent="-285750">
              <a:buFont typeface="Wingdings" panose="05000000000000000000" pitchFamily="2" charset="2"/>
              <a:buChar char="Ø"/>
            </a:pPr>
            <a:r>
              <a:rPr lang="en-GB" sz="2000" spc="300" dirty="0"/>
              <a:t>Why short pulse test?</a:t>
            </a:r>
          </a:p>
          <a:p>
            <a:pPr marL="285750" indent="-285750">
              <a:buFont typeface="Wingdings" panose="05000000000000000000" pitchFamily="2" charset="2"/>
              <a:buChar char="Ø"/>
            </a:pPr>
            <a:endParaRPr lang="en-GB" sz="2000" spc="300" dirty="0"/>
          </a:p>
          <a:p>
            <a:pPr marL="285750" indent="-285750">
              <a:buFont typeface="Wingdings" panose="05000000000000000000" pitchFamily="2" charset="2"/>
              <a:buChar char="Ø"/>
            </a:pPr>
            <a:r>
              <a:rPr lang="en-GB" sz="2000" spc="300" dirty="0"/>
              <a:t>Points of interest</a:t>
            </a:r>
          </a:p>
          <a:p>
            <a:pPr marL="285750" indent="-285750">
              <a:buFont typeface="Wingdings" panose="05000000000000000000" pitchFamily="2" charset="2"/>
              <a:buChar char="Ø"/>
            </a:pPr>
            <a:endParaRPr lang="en-GB" sz="2000" spc="300" dirty="0"/>
          </a:p>
          <a:p>
            <a:pPr marL="285750" indent="-285750">
              <a:buFont typeface="Wingdings" panose="05000000000000000000" pitchFamily="2" charset="2"/>
              <a:buChar char="Ø"/>
            </a:pPr>
            <a:r>
              <a:rPr lang="en-GB" sz="2000" spc="300" dirty="0"/>
              <a:t>Goal</a:t>
            </a:r>
          </a:p>
          <a:p>
            <a:pPr rtl="0"/>
            <a:endParaRPr lang="en-GB" sz="1600" spc="300" dirty="0"/>
          </a:p>
        </p:txBody>
      </p:sp>
      <p:pic>
        <p:nvPicPr>
          <p:cNvPr id="12" name="Picture 11">
            <a:extLst>
              <a:ext uri="{FF2B5EF4-FFF2-40B4-BE49-F238E27FC236}">
                <a16:creationId xmlns:a16="http://schemas.microsoft.com/office/drawing/2014/main" id="{8ABCE446-8BC8-42CA-B57E-DBD8606DAA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338" y="3591579"/>
            <a:ext cx="5155874" cy="2684567"/>
          </a:xfrm>
          <a:prstGeom prst="rect">
            <a:avLst/>
          </a:prstGeom>
        </p:spPr>
      </p:pic>
      <p:sp>
        <p:nvSpPr>
          <p:cNvPr id="8" name="Pladsholder til slidenummer 1">
            <a:extLst>
              <a:ext uri="{FF2B5EF4-FFF2-40B4-BE49-F238E27FC236}">
                <a16:creationId xmlns:a16="http://schemas.microsoft.com/office/drawing/2014/main" id="{E0B0D511-7CC6-451B-96D4-F029E732BC32}"/>
              </a:ext>
            </a:extLst>
          </p:cNvPr>
          <p:cNvSpPr txBox="1">
            <a:spLocks/>
          </p:cNvSpPr>
          <p:nvPr/>
        </p:nvSpPr>
        <p:spPr>
          <a:xfrm>
            <a:off x="10718855" y="6325598"/>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Mihai</a:t>
            </a:r>
            <a:endParaRPr lang="en-US" dirty="0"/>
          </a:p>
        </p:txBody>
      </p:sp>
    </p:spTree>
    <p:extLst>
      <p:ext uri="{BB962C8B-B14F-4D97-AF65-F5344CB8AC3E}">
        <p14:creationId xmlns:p14="http://schemas.microsoft.com/office/powerpoint/2010/main" val="274360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0DA6AC7-BB02-40DD-9C35-4CFEA22B0F0F}"/>
              </a:ext>
            </a:extLst>
          </p:cNvPr>
          <p:cNvSpPr>
            <a:spLocks noGrp="1"/>
          </p:cNvSpPr>
          <p:nvPr>
            <p:ph type="sldNum" sz="quarter" idx="10"/>
          </p:nvPr>
        </p:nvSpPr>
        <p:spPr/>
        <p:txBody>
          <a:bodyPr/>
          <a:lstStyle/>
          <a:p>
            <a:pPr rtl="0"/>
            <a:fld id="{D8D877B3-D348-4611-9BDB-C5374591D951}" type="slidenum">
              <a:rPr lang="en-US" smtClean="0"/>
              <a:pPr rtl="0"/>
              <a:t>9</a:t>
            </a:fld>
            <a:endParaRPr lang="en-US" dirty="0"/>
          </a:p>
        </p:txBody>
      </p:sp>
      <p:sp>
        <p:nvSpPr>
          <p:cNvPr id="4" name="Title 3">
            <a:extLst>
              <a:ext uri="{FF2B5EF4-FFF2-40B4-BE49-F238E27FC236}">
                <a16:creationId xmlns:a16="http://schemas.microsoft.com/office/drawing/2014/main" id="{96392C8B-12C8-4AF0-90DD-CC3E75917DA2}"/>
              </a:ext>
            </a:extLst>
          </p:cNvPr>
          <p:cNvSpPr>
            <a:spLocks noGrp="1"/>
          </p:cNvSpPr>
          <p:nvPr>
            <p:ph type="title"/>
          </p:nvPr>
        </p:nvSpPr>
        <p:spPr>
          <a:xfrm>
            <a:off x="587374" y="359273"/>
            <a:ext cx="6483986" cy="1621619"/>
          </a:xfrm>
        </p:spPr>
        <p:txBody>
          <a:bodyPr/>
          <a:lstStyle/>
          <a:p>
            <a:r>
              <a:rPr lang="en-US" dirty="0"/>
              <a:t>Batteries – experimental parameters</a:t>
            </a:r>
          </a:p>
        </p:txBody>
      </p:sp>
      <p:graphicFrame>
        <p:nvGraphicFramePr>
          <p:cNvPr id="2" name="Table 1">
            <a:extLst>
              <a:ext uri="{FF2B5EF4-FFF2-40B4-BE49-F238E27FC236}">
                <a16:creationId xmlns:a16="http://schemas.microsoft.com/office/drawing/2014/main" id="{D01179CC-DC2E-4B43-B180-8DED73C2271D}"/>
              </a:ext>
            </a:extLst>
          </p:cNvPr>
          <p:cNvGraphicFramePr>
            <a:graphicFrameLocks noGrp="1"/>
          </p:cNvGraphicFramePr>
          <p:nvPr>
            <p:extLst>
              <p:ext uri="{D42A27DB-BD31-4B8C-83A1-F6EECF244321}">
                <p14:modId xmlns:p14="http://schemas.microsoft.com/office/powerpoint/2010/main" val="89879153"/>
              </p:ext>
            </p:extLst>
          </p:nvPr>
        </p:nvGraphicFramePr>
        <p:xfrm>
          <a:off x="2103120" y="4128977"/>
          <a:ext cx="8128000" cy="175260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183112035"/>
                    </a:ext>
                  </a:extLst>
                </a:gridCol>
                <a:gridCol w="1625600">
                  <a:extLst>
                    <a:ext uri="{9D8B030D-6E8A-4147-A177-3AD203B41FA5}">
                      <a16:colId xmlns:a16="http://schemas.microsoft.com/office/drawing/2014/main" val="2191333815"/>
                    </a:ext>
                  </a:extLst>
                </a:gridCol>
                <a:gridCol w="1625600">
                  <a:extLst>
                    <a:ext uri="{9D8B030D-6E8A-4147-A177-3AD203B41FA5}">
                      <a16:colId xmlns:a16="http://schemas.microsoft.com/office/drawing/2014/main" val="4041130565"/>
                    </a:ext>
                  </a:extLst>
                </a:gridCol>
                <a:gridCol w="1625600">
                  <a:extLst>
                    <a:ext uri="{9D8B030D-6E8A-4147-A177-3AD203B41FA5}">
                      <a16:colId xmlns:a16="http://schemas.microsoft.com/office/drawing/2014/main" val="1786369093"/>
                    </a:ext>
                  </a:extLst>
                </a:gridCol>
                <a:gridCol w="1625600">
                  <a:extLst>
                    <a:ext uri="{9D8B030D-6E8A-4147-A177-3AD203B41FA5}">
                      <a16:colId xmlns:a16="http://schemas.microsoft.com/office/drawing/2014/main" val="2997161679"/>
                    </a:ext>
                  </a:extLst>
                </a:gridCol>
              </a:tblGrid>
              <a:tr h="288073">
                <a:tc>
                  <a:txBody>
                    <a:bodyPr/>
                    <a:lstStyle/>
                    <a:p>
                      <a:pPr algn="ctr"/>
                      <a:r>
                        <a:rPr lang="en-US" dirty="0"/>
                        <a:t>Battery</a:t>
                      </a:r>
                    </a:p>
                  </a:txBody>
                  <a:tcPr/>
                </a:tc>
                <a:tc>
                  <a:txBody>
                    <a:bodyPr/>
                    <a:lstStyle/>
                    <a:p>
                      <a:pPr algn="ctr"/>
                      <a:r>
                        <a:rPr lang="en-US" dirty="0"/>
                        <a:t>Rated capacity</a:t>
                      </a:r>
                    </a:p>
                  </a:txBody>
                  <a:tcPr/>
                </a:tc>
                <a:tc>
                  <a:txBody>
                    <a:bodyPr/>
                    <a:lstStyle/>
                    <a:p>
                      <a:pPr algn="ctr"/>
                      <a:r>
                        <a:rPr lang="en-US" dirty="0"/>
                        <a:t>Charging capacity</a:t>
                      </a:r>
                    </a:p>
                  </a:txBody>
                  <a:tcPr/>
                </a:tc>
                <a:tc>
                  <a:txBody>
                    <a:bodyPr/>
                    <a:lstStyle/>
                    <a:p>
                      <a:pPr algn="ctr"/>
                      <a:r>
                        <a:rPr lang="en-US" dirty="0"/>
                        <a:t>Discharging capacity</a:t>
                      </a:r>
                    </a:p>
                  </a:txBody>
                  <a:tcPr/>
                </a:tc>
                <a:tc>
                  <a:txBody>
                    <a:bodyPr/>
                    <a:lstStyle/>
                    <a:p>
                      <a:pPr algn="ctr"/>
                      <a:r>
                        <a:rPr lang="en-US" dirty="0"/>
                        <a:t>Efficiency</a:t>
                      </a:r>
                    </a:p>
                  </a:txBody>
                  <a:tcPr/>
                </a:tc>
                <a:extLst>
                  <a:ext uri="{0D108BD9-81ED-4DB2-BD59-A6C34878D82A}">
                    <a16:rowId xmlns:a16="http://schemas.microsoft.com/office/drawing/2014/main" val="582729090"/>
                  </a:ext>
                </a:extLst>
              </a:tr>
              <a:tr h="370840">
                <a:tc>
                  <a:txBody>
                    <a:bodyPr/>
                    <a:lstStyle/>
                    <a:p>
                      <a:pPr algn="ctr"/>
                      <a:r>
                        <a:rPr lang="en-US" dirty="0"/>
                        <a:t>A</a:t>
                      </a:r>
                    </a:p>
                  </a:txBody>
                  <a:tcPr/>
                </a:tc>
                <a:tc>
                  <a:txBody>
                    <a:bodyPr/>
                    <a:lstStyle/>
                    <a:p>
                      <a:pPr algn="ctr"/>
                      <a:r>
                        <a:rPr lang="en-US" dirty="0"/>
                        <a:t>55Ah</a:t>
                      </a:r>
                    </a:p>
                  </a:txBody>
                  <a:tcPr/>
                </a:tc>
                <a:tc>
                  <a:txBody>
                    <a:bodyPr/>
                    <a:lstStyle/>
                    <a:p>
                      <a:pPr algn="ctr"/>
                      <a:r>
                        <a:rPr lang="en-US" dirty="0"/>
                        <a:t>14.4Ah</a:t>
                      </a:r>
                    </a:p>
                  </a:txBody>
                  <a:tcPr/>
                </a:tc>
                <a:tc>
                  <a:txBody>
                    <a:bodyPr/>
                    <a:lstStyle/>
                    <a:p>
                      <a:pPr algn="ctr"/>
                      <a:r>
                        <a:rPr lang="en-US" dirty="0"/>
                        <a:t>14.4Ah</a:t>
                      </a:r>
                    </a:p>
                  </a:txBody>
                  <a:tcPr/>
                </a:tc>
                <a:tc>
                  <a:txBody>
                    <a:bodyPr/>
                    <a:lstStyle/>
                    <a:p>
                      <a:pPr algn="ctr"/>
                      <a:r>
                        <a:rPr lang="en-US" dirty="0"/>
                        <a:t>80%</a:t>
                      </a:r>
                    </a:p>
                  </a:txBody>
                  <a:tcPr/>
                </a:tc>
                <a:extLst>
                  <a:ext uri="{0D108BD9-81ED-4DB2-BD59-A6C34878D82A}">
                    <a16:rowId xmlns:a16="http://schemas.microsoft.com/office/drawing/2014/main" val="2939924542"/>
                  </a:ext>
                </a:extLst>
              </a:tr>
              <a:tr h="370840">
                <a:tc>
                  <a:txBody>
                    <a:bodyPr/>
                    <a:lstStyle/>
                    <a:p>
                      <a:pPr algn="ctr"/>
                      <a:r>
                        <a:rPr lang="en-US" dirty="0"/>
                        <a:t>B</a:t>
                      </a:r>
                    </a:p>
                  </a:txBody>
                  <a:tcPr/>
                </a:tc>
                <a:tc>
                  <a:txBody>
                    <a:bodyPr/>
                    <a:lstStyle/>
                    <a:p>
                      <a:pPr algn="ctr"/>
                      <a:r>
                        <a:rPr lang="en-US" dirty="0"/>
                        <a:t>55Ah</a:t>
                      </a:r>
                    </a:p>
                  </a:txBody>
                  <a:tcPr/>
                </a:tc>
                <a:tc>
                  <a:txBody>
                    <a:bodyPr/>
                    <a:lstStyle/>
                    <a:p>
                      <a:pPr algn="ctr"/>
                      <a:r>
                        <a:rPr lang="en-US" dirty="0"/>
                        <a:t>35Ah</a:t>
                      </a:r>
                    </a:p>
                  </a:txBody>
                  <a:tcPr/>
                </a:tc>
                <a:tc>
                  <a:txBody>
                    <a:bodyPr/>
                    <a:lstStyle/>
                    <a:p>
                      <a:pPr algn="ctr"/>
                      <a:r>
                        <a:rPr lang="en-US" dirty="0"/>
                        <a:t>33Ah</a:t>
                      </a:r>
                    </a:p>
                  </a:txBody>
                  <a:tcPr/>
                </a:tc>
                <a:tc>
                  <a:txBody>
                    <a:bodyPr/>
                    <a:lstStyle/>
                    <a:p>
                      <a:pPr algn="ctr"/>
                      <a:r>
                        <a:rPr lang="en-US" dirty="0"/>
                        <a:t>94.2%</a:t>
                      </a:r>
                    </a:p>
                  </a:txBody>
                  <a:tcPr/>
                </a:tc>
                <a:extLst>
                  <a:ext uri="{0D108BD9-81ED-4DB2-BD59-A6C34878D82A}">
                    <a16:rowId xmlns:a16="http://schemas.microsoft.com/office/drawing/2014/main" val="3112506962"/>
                  </a:ext>
                </a:extLst>
              </a:tr>
              <a:tr h="370840">
                <a:tc>
                  <a:txBody>
                    <a:bodyPr/>
                    <a:lstStyle/>
                    <a:p>
                      <a:pPr algn="ctr"/>
                      <a:r>
                        <a:rPr lang="en-US" dirty="0"/>
                        <a:t>D</a:t>
                      </a:r>
                    </a:p>
                  </a:txBody>
                  <a:tcPr/>
                </a:tc>
                <a:tc>
                  <a:txBody>
                    <a:bodyPr/>
                    <a:lstStyle/>
                    <a:p>
                      <a:pPr algn="ctr"/>
                      <a:r>
                        <a:rPr lang="en-US" dirty="0"/>
                        <a:t>55Ah</a:t>
                      </a:r>
                    </a:p>
                  </a:txBody>
                  <a:tcPr/>
                </a:tc>
                <a:tc>
                  <a:txBody>
                    <a:bodyPr/>
                    <a:lstStyle/>
                    <a:p>
                      <a:pPr algn="ctr"/>
                      <a:r>
                        <a:rPr lang="en-US" dirty="0"/>
                        <a:t>19.3Ah</a:t>
                      </a:r>
                    </a:p>
                  </a:txBody>
                  <a:tcPr/>
                </a:tc>
                <a:tc>
                  <a:txBody>
                    <a:bodyPr/>
                    <a:lstStyle/>
                    <a:p>
                      <a:pPr algn="ctr"/>
                      <a:r>
                        <a:rPr lang="en-US" dirty="0"/>
                        <a:t>17.7Ah</a:t>
                      </a:r>
                    </a:p>
                  </a:txBody>
                  <a:tcPr/>
                </a:tc>
                <a:tc>
                  <a:txBody>
                    <a:bodyPr/>
                    <a:lstStyle/>
                    <a:p>
                      <a:pPr algn="ctr"/>
                      <a:r>
                        <a:rPr lang="en-US" dirty="0"/>
                        <a:t>91.7%</a:t>
                      </a:r>
                    </a:p>
                  </a:txBody>
                  <a:tcPr/>
                </a:tc>
                <a:extLst>
                  <a:ext uri="{0D108BD9-81ED-4DB2-BD59-A6C34878D82A}">
                    <a16:rowId xmlns:a16="http://schemas.microsoft.com/office/drawing/2014/main" val="3555881477"/>
                  </a:ext>
                </a:extLst>
              </a:tr>
            </a:tbl>
          </a:graphicData>
        </a:graphic>
      </p:graphicFrame>
      <mc:AlternateContent xmlns:mc="http://schemas.openxmlformats.org/markup-compatibility/2006">
        <mc:Choice xmlns:a14="http://schemas.microsoft.com/office/drawing/2010/main" Requires="a14">
          <p:graphicFrame>
            <p:nvGraphicFramePr>
              <p:cNvPr id="5" name="Table 4">
                <a:extLst>
                  <a:ext uri="{FF2B5EF4-FFF2-40B4-BE49-F238E27FC236}">
                    <a16:creationId xmlns:a16="http://schemas.microsoft.com/office/drawing/2014/main" id="{B45863F7-7412-4E8E-B913-0B5800A90618}"/>
                  </a:ext>
                </a:extLst>
              </p:cNvPr>
              <p:cNvGraphicFramePr>
                <a:graphicFrameLocks noGrp="1"/>
              </p:cNvGraphicFramePr>
              <p:nvPr>
                <p:extLst>
                  <p:ext uri="{D42A27DB-BD31-4B8C-83A1-F6EECF244321}">
                    <p14:modId xmlns:p14="http://schemas.microsoft.com/office/powerpoint/2010/main" val="3097237446"/>
                  </p:ext>
                </p:extLst>
              </p:nvPr>
            </p:nvGraphicFramePr>
            <p:xfrm>
              <a:off x="2103120" y="1994796"/>
              <a:ext cx="8128000" cy="175260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421091025"/>
                        </a:ext>
                      </a:extLst>
                    </a:gridCol>
                    <a:gridCol w="1625600">
                      <a:extLst>
                        <a:ext uri="{9D8B030D-6E8A-4147-A177-3AD203B41FA5}">
                          <a16:colId xmlns:a16="http://schemas.microsoft.com/office/drawing/2014/main" val="1929359822"/>
                        </a:ext>
                      </a:extLst>
                    </a:gridCol>
                    <a:gridCol w="1625600">
                      <a:extLst>
                        <a:ext uri="{9D8B030D-6E8A-4147-A177-3AD203B41FA5}">
                          <a16:colId xmlns:a16="http://schemas.microsoft.com/office/drawing/2014/main" val="3900382583"/>
                        </a:ext>
                      </a:extLst>
                    </a:gridCol>
                    <a:gridCol w="1625600">
                      <a:extLst>
                        <a:ext uri="{9D8B030D-6E8A-4147-A177-3AD203B41FA5}">
                          <a16:colId xmlns:a16="http://schemas.microsoft.com/office/drawing/2014/main" val="3292877919"/>
                        </a:ext>
                      </a:extLst>
                    </a:gridCol>
                    <a:gridCol w="1625600">
                      <a:extLst>
                        <a:ext uri="{9D8B030D-6E8A-4147-A177-3AD203B41FA5}">
                          <a16:colId xmlns:a16="http://schemas.microsoft.com/office/drawing/2014/main" val="2830228737"/>
                        </a:ext>
                      </a:extLst>
                    </a:gridCol>
                  </a:tblGrid>
                  <a:tr h="370840">
                    <a:tc>
                      <a:txBody>
                        <a:bodyPr/>
                        <a:lstStyle/>
                        <a:p>
                          <a:pPr algn="ctr"/>
                          <a:r>
                            <a:rPr lang="en-US" dirty="0"/>
                            <a:t>Battery</a:t>
                          </a:r>
                        </a:p>
                      </a:txBody>
                      <a:tcPr/>
                    </a:tc>
                    <a:tc>
                      <a:txBody>
                        <a:bodyPr/>
                        <a:lstStyle/>
                        <a:p>
                          <a:pPr algn="ctr"/>
                          <a:r>
                            <a:rPr lang="en-US" dirty="0"/>
                            <a:t>Rs’ (datasheet)</a:t>
                          </a:r>
                        </a:p>
                      </a:txBody>
                      <a:tcPr/>
                    </a:tc>
                    <a:tc>
                      <a:txBody>
                        <a:bodyPr/>
                        <a:lstStyle/>
                        <a:p>
                          <a:pPr algn="ctr"/>
                          <a:r>
                            <a:rPr lang="en-US" dirty="0"/>
                            <a:t>Rs’</a:t>
                          </a:r>
                        </a:p>
                      </a:txBody>
                      <a:tcPr/>
                    </a:tc>
                    <a:tc>
                      <a:txBody>
                        <a:bodyPr/>
                        <a:lstStyle/>
                        <a:p>
                          <a:pPr algn="ctr"/>
                          <a:r>
                            <a:rPr lang="en-US" dirty="0"/>
                            <a:t>Rt</a:t>
                          </a:r>
                        </a:p>
                      </a:txBody>
                      <a:tcPr/>
                    </a:tc>
                    <a:tc>
                      <a:txBody>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𝝉</m:t>
                                </m:r>
                              </m:oMath>
                            </m:oMathPara>
                          </a14:m>
                          <a:endParaRPr lang="en-US" dirty="0"/>
                        </a:p>
                      </a:txBody>
                      <a:tcPr/>
                    </a:tc>
                    <a:extLst>
                      <a:ext uri="{0D108BD9-81ED-4DB2-BD59-A6C34878D82A}">
                        <a16:rowId xmlns:a16="http://schemas.microsoft.com/office/drawing/2014/main" val="2657716443"/>
                      </a:ext>
                    </a:extLst>
                  </a:tr>
                  <a:tr h="370840">
                    <a:tc>
                      <a:txBody>
                        <a:bodyPr/>
                        <a:lstStyle/>
                        <a:p>
                          <a:pPr algn="ctr"/>
                          <a:r>
                            <a:rPr lang="en-US" dirty="0"/>
                            <a:t>A</a:t>
                          </a:r>
                        </a:p>
                      </a:txBody>
                      <a:tcPr/>
                    </a:tc>
                    <a:tc>
                      <a:txBody>
                        <a:bodyPr/>
                        <a:lstStyle/>
                        <a:p>
                          <a:pPr algn="ctr"/>
                          <a:r>
                            <a:rPr lang="en-US" dirty="0"/>
                            <a:t>2m</a:t>
                          </a:r>
                          <a:r>
                            <a:rPr lang="el-GR" dirty="0"/>
                            <a:t>Ω</a:t>
                          </a:r>
                          <a:endParaRPr lang="en-US" dirty="0"/>
                        </a:p>
                      </a:txBody>
                      <a:tcPr/>
                    </a:tc>
                    <a:tc>
                      <a:txBody>
                        <a:bodyPr/>
                        <a:lstStyle/>
                        <a:p>
                          <a:pPr algn="ctr"/>
                          <a:r>
                            <a:rPr lang="en-US" dirty="0"/>
                            <a:t>10m</a:t>
                          </a:r>
                          <a:r>
                            <a:rPr lang="el-GR" dirty="0"/>
                            <a:t>Ω</a:t>
                          </a:r>
                          <a:endParaRPr lang="en-US" dirty="0"/>
                        </a:p>
                      </a:txBody>
                      <a:tcPr/>
                    </a:tc>
                    <a:tc>
                      <a:txBody>
                        <a:bodyPr/>
                        <a:lstStyle/>
                        <a:p>
                          <a:pPr algn="ctr"/>
                          <a:r>
                            <a:rPr lang="en-US" dirty="0"/>
                            <a:t>24m</a:t>
                          </a:r>
                          <a:r>
                            <a:rPr lang="el-GR" dirty="0"/>
                            <a:t>Ω</a:t>
                          </a:r>
                          <a:endParaRPr lang="en-US" dirty="0"/>
                        </a:p>
                      </a:txBody>
                      <a:tcPr/>
                    </a:tc>
                    <a:tc>
                      <a:txBody>
                        <a:bodyPr/>
                        <a:lstStyle/>
                        <a:p>
                          <a:pPr algn="ctr"/>
                          <a:r>
                            <a:rPr lang="en-US" dirty="0"/>
                            <a:t>205s</a:t>
                          </a:r>
                        </a:p>
                      </a:txBody>
                      <a:tcPr/>
                    </a:tc>
                    <a:extLst>
                      <a:ext uri="{0D108BD9-81ED-4DB2-BD59-A6C34878D82A}">
                        <a16:rowId xmlns:a16="http://schemas.microsoft.com/office/drawing/2014/main" val="315983224"/>
                      </a:ext>
                    </a:extLst>
                  </a:tr>
                  <a:tr h="370840">
                    <a:tc>
                      <a:txBody>
                        <a:bodyPr/>
                        <a:lstStyle/>
                        <a:p>
                          <a:pPr algn="ctr"/>
                          <a:r>
                            <a:rPr lang="en-US" dirty="0"/>
                            <a:t>B</a:t>
                          </a:r>
                        </a:p>
                      </a:txBody>
                      <a:tcPr/>
                    </a:tc>
                    <a:tc>
                      <a:txBody>
                        <a:bodyPr/>
                        <a:lstStyle/>
                        <a:p>
                          <a:pPr algn="ctr"/>
                          <a:r>
                            <a:rPr lang="en-US" dirty="0"/>
                            <a:t>2m</a:t>
                          </a:r>
                          <a:r>
                            <a:rPr lang="el-GR" dirty="0"/>
                            <a:t>Ω</a:t>
                          </a:r>
                          <a:endParaRPr lang="en-US" dirty="0"/>
                        </a:p>
                      </a:txBody>
                      <a:tcPr/>
                    </a:tc>
                    <a:tc>
                      <a:txBody>
                        <a:bodyPr/>
                        <a:lstStyle/>
                        <a:p>
                          <a:pPr algn="ctr"/>
                          <a:r>
                            <a:rPr lang="en-US" dirty="0"/>
                            <a:t>7m</a:t>
                          </a:r>
                          <a:r>
                            <a:rPr lang="el-GR" dirty="0"/>
                            <a:t>Ω</a:t>
                          </a:r>
                          <a:endParaRPr lang="en-US" dirty="0"/>
                        </a:p>
                      </a:txBody>
                      <a:tcPr/>
                    </a:tc>
                    <a:tc>
                      <a:txBody>
                        <a:bodyPr/>
                        <a:lstStyle/>
                        <a:p>
                          <a:pPr algn="ctr"/>
                          <a:r>
                            <a:rPr lang="en-US" dirty="0"/>
                            <a:t>22m</a:t>
                          </a:r>
                          <a:r>
                            <a:rPr lang="el-GR" dirty="0"/>
                            <a:t>Ω</a:t>
                          </a:r>
                          <a:endParaRPr lang="en-US" dirty="0"/>
                        </a:p>
                      </a:txBody>
                      <a:tcPr/>
                    </a:tc>
                    <a:tc>
                      <a:txBody>
                        <a:bodyPr/>
                        <a:lstStyle/>
                        <a:p>
                          <a:pPr algn="ctr"/>
                          <a:r>
                            <a:rPr lang="en-US" dirty="0"/>
                            <a:t>205s</a:t>
                          </a:r>
                        </a:p>
                      </a:txBody>
                      <a:tcPr/>
                    </a:tc>
                    <a:extLst>
                      <a:ext uri="{0D108BD9-81ED-4DB2-BD59-A6C34878D82A}">
                        <a16:rowId xmlns:a16="http://schemas.microsoft.com/office/drawing/2014/main" val="425236771"/>
                      </a:ext>
                    </a:extLst>
                  </a:tr>
                  <a:tr h="370840">
                    <a:tc>
                      <a:txBody>
                        <a:bodyPr/>
                        <a:lstStyle/>
                        <a:p>
                          <a:pPr algn="ctr"/>
                          <a:r>
                            <a:rPr lang="en-US" dirty="0"/>
                            <a:t>D</a:t>
                          </a:r>
                        </a:p>
                      </a:txBody>
                      <a:tcPr/>
                    </a:tc>
                    <a:tc>
                      <a:txBody>
                        <a:bodyPr/>
                        <a:lstStyle/>
                        <a:p>
                          <a:pPr algn="ctr"/>
                          <a:r>
                            <a:rPr lang="en-US" dirty="0"/>
                            <a:t>2m</a:t>
                          </a:r>
                          <a:r>
                            <a:rPr lang="el-GR" dirty="0"/>
                            <a:t>Ω</a:t>
                          </a:r>
                          <a:endParaRPr lang="en-US" dirty="0"/>
                        </a:p>
                      </a:txBody>
                      <a:tcPr/>
                    </a:tc>
                    <a:tc>
                      <a:txBody>
                        <a:bodyPr/>
                        <a:lstStyle/>
                        <a:p>
                          <a:pPr algn="ctr"/>
                          <a:r>
                            <a:rPr lang="en-US" dirty="0"/>
                            <a:t>8m</a:t>
                          </a:r>
                          <a:r>
                            <a:rPr lang="el-GR" dirty="0"/>
                            <a:t>Ω</a:t>
                          </a:r>
                          <a:endParaRPr lang="en-US" dirty="0"/>
                        </a:p>
                      </a:txBody>
                      <a:tcPr/>
                    </a:tc>
                    <a:tc>
                      <a:txBody>
                        <a:bodyPr/>
                        <a:lstStyle/>
                        <a:p>
                          <a:pPr algn="ctr"/>
                          <a:r>
                            <a:rPr lang="en-US" dirty="0"/>
                            <a:t>22m</a:t>
                          </a:r>
                          <a:r>
                            <a:rPr lang="el-GR" dirty="0"/>
                            <a:t>Ω</a:t>
                          </a:r>
                          <a:endParaRPr lang="en-US" dirty="0"/>
                        </a:p>
                      </a:txBody>
                      <a:tcPr/>
                    </a:tc>
                    <a:tc>
                      <a:txBody>
                        <a:bodyPr/>
                        <a:lstStyle/>
                        <a:p>
                          <a:pPr algn="ctr"/>
                          <a:r>
                            <a:rPr lang="en-US" dirty="0"/>
                            <a:t>205s</a:t>
                          </a:r>
                        </a:p>
                      </a:txBody>
                      <a:tcPr/>
                    </a:tc>
                    <a:extLst>
                      <a:ext uri="{0D108BD9-81ED-4DB2-BD59-A6C34878D82A}">
                        <a16:rowId xmlns:a16="http://schemas.microsoft.com/office/drawing/2014/main" val="2855234145"/>
                      </a:ext>
                    </a:extLst>
                  </a:tr>
                </a:tbl>
              </a:graphicData>
            </a:graphic>
          </p:graphicFrame>
        </mc:Choice>
        <mc:Fallback>
          <p:graphicFrame>
            <p:nvGraphicFramePr>
              <p:cNvPr id="5" name="Table 4">
                <a:extLst>
                  <a:ext uri="{FF2B5EF4-FFF2-40B4-BE49-F238E27FC236}">
                    <a16:creationId xmlns:a16="http://schemas.microsoft.com/office/drawing/2014/main" id="{B45863F7-7412-4E8E-B913-0B5800A90618}"/>
                  </a:ext>
                </a:extLst>
              </p:cNvPr>
              <p:cNvGraphicFramePr>
                <a:graphicFrameLocks noGrp="1"/>
              </p:cNvGraphicFramePr>
              <p:nvPr>
                <p:extLst>
                  <p:ext uri="{D42A27DB-BD31-4B8C-83A1-F6EECF244321}">
                    <p14:modId xmlns:p14="http://schemas.microsoft.com/office/powerpoint/2010/main" val="3097237446"/>
                  </p:ext>
                </p:extLst>
              </p:nvPr>
            </p:nvGraphicFramePr>
            <p:xfrm>
              <a:off x="2103120" y="1994796"/>
              <a:ext cx="8128000" cy="175260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421091025"/>
                        </a:ext>
                      </a:extLst>
                    </a:gridCol>
                    <a:gridCol w="1625600">
                      <a:extLst>
                        <a:ext uri="{9D8B030D-6E8A-4147-A177-3AD203B41FA5}">
                          <a16:colId xmlns:a16="http://schemas.microsoft.com/office/drawing/2014/main" val="1929359822"/>
                        </a:ext>
                      </a:extLst>
                    </a:gridCol>
                    <a:gridCol w="1625600">
                      <a:extLst>
                        <a:ext uri="{9D8B030D-6E8A-4147-A177-3AD203B41FA5}">
                          <a16:colId xmlns:a16="http://schemas.microsoft.com/office/drawing/2014/main" val="3900382583"/>
                        </a:ext>
                      </a:extLst>
                    </a:gridCol>
                    <a:gridCol w="1625600">
                      <a:extLst>
                        <a:ext uri="{9D8B030D-6E8A-4147-A177-3AD203B41FA5}">
                          <a16:colId xmlns:a16="http://schemas.microsoft.com/office/drawing/2014/main" val="3292877919"/>
                        </a:ext>
                      </a:extLst>
                    </a:gridCol>
                    <a:gridCol w="1625600">
                      <a:extLst>
                        <a:ext uri="{9D8B030D-6E8A-4147-A177-3AD203B41FA5}">
                          <a16:colId xmlns:a16="http://schemas.microsoft.com/office/drawing/2014/main" val="2830228737"/>
                        </a:ext>
                      </a:extLst>
                    </a:gridCol>
                  </a:tblGrid>
                  <a:tr h="640080">
                    <a:tc>
                      <a:txBody>
                        <a:bodyPr/>
                        <a:lstStyle/>
                        <a:p>
                          <a:pPr algn="ctr"/>
                          <a:r>
                            <a:rPr lang="en-US" dirty="0"/>
                            <a:t>Battery</a:t>
                          </a:r>
                        </a:p>
                      </a:txBody>
                      <a:tcPr/>
                    </a:tc>
                    <a:tc>
                      <a:txBody>
                        <a:bodyPr/>
                        <a:lstStyle/>
                        <a:p>
                          <a:pPr algn="ctr"/>
                          <a:r>
                            <a:rPr lang="en-US" dirty="0"/>
                            <a:t>Rs’ (datasheet)</a:t>
                          </a:r>
                        </a:p>
                      </a:txBody>
                      <a:tcPr/>
                    </a:tc>
                    <a:tc>
                      <a:txBody>
                        <a:bodyPr/>
                        <a:lstStyle/>
                        <a:p>
                          <a:pPr algn="ctr"/>
                          <a:r>
                            <a:rPr lang="en-US" dirty="0"/>
                            <a:t>Rs’</a:t>
                          </a:r>
                        </a:p>
                      </a:txBody>
                      <a:tcPr/>
                    </a:tc>
                    <a:tc>
                      <a:txBody>
                        <a:bodyPr/>
                        <a:lstStyle/>
                        <a:p>
                          <a:pPr algn="ctr"/>
                          <a:r>
                            <a:rPr lang="en-US" dirty="0"/>
                            <a:t>Rt</a:t>
                          </a:r>
                        </a:p>
                      </a:txBody>
                      <a:tcPr/>
                    </a:tc>
                    <a:tc>
                      <a:txBody>
                        <a:bodyPr/>
                        <a:lstStyle/>
                        <a:p>
                          <a:endParaRPr lang="en-US"/>
                        </a:p>
                      </a:txBody>
                      <a:tcPr>
                        <a:blipFill>
                          <a:blip r:embed="rId2"/>
                          <a:stretch>
                            <a:fillRect l="-400375" t="-4762" r="-1498" b="-188571"/>
                          </a:stretch>
                        </a:blipFill>
                      </a:tcPr>
                    </a:tc>
                    <a:extLst>
                      <a:ext uri="{0D108BD9-81ED-4DB2-BD59-A6C34878D82A}">
                        <a16:rowId xmlns:a16="http://schemas.microsoft.com/office/drawing/2014/main" val="2657716443"/>
                      </a:ext>
                    </a:extLst>
                  </a:tr>
                  <a:tr h="370840">
                    <a:tc>
                      <a:txBody>
                        <a:bodyPr/>
                        <a:lstStyle/>
                        <a:p>
                          <a:pPr algn="ctr"/>
                          <a:r>
                            <a:rPr lang="en-US" dirty="0"/>
                            <a:t>A</a:t>
                          </a:r>
                        </a:p>
                      </a:txBody>
                      <a:tcPr/>
                    </a:tc>
                    <a:tc>
                      <a:txBody>
                        <a:bodyPr/>
                        <a:lstStyle/>
                        <a:p>
                          <a:pPr algn="ctr"/>
                          <a:r>
                            <a:rPr lang="en-US" dirty="0"/>
                            <a:t>2m</a:t>
                          </a:r>
                          <a:r>
                            <a:rPr lang="el-GR" dirty="0"/>
                            <a:t>Ω</a:t>
                          </a:r>
                          <a:endParaRPr lang="en-US" dirty="0"/>
                        </a:p>
                      </a:txBody>
                      <a:tcPr/>
                    </a:tc>
                    <a:tc>
                      <a:txBody>
                        <a:bodyPr/>
                        <a:lstStyle/>
                        <a:p>
                          <a:pPr algn="ctr"/>
                          <a:r>
                            <a:rPr lang="en-US" dirty="0"/>
                            <a:t>10m</a:t>
                          </a:r>
                          <a:r>
                            <a:rPr lang="el-GR" dirty="0"/>
                            <a:t>Ω</a:t>
                          </a:r>
                          <a:endParaRPr lang="en-US" dirty="0"/>
                        </a:p>
                      </a:txBody>
                      <a:tcPr/>
                    </a:tc>
                    <a:tc>
                      <a:txBody>
                        <a:bodyPr/>
                        <a:lstStyle/>
                        <a:p>
                          <a:pPr algn="ctr"/>
                          <a:r>
                            <a:rPr lang="en-US" dirty="0"/>
                            <a:t>24m</a:t>
                          </a:r>
                          <a:r>
                            <a:rPr lang="el-GR" dirty="0"/>
                            <a:t>Ω</a:t>
                          </a:r>
                          <a:endParaRPr lang="en-US" dirty="0"/>
                        </a:p>
                      </a:txBody>
                      <a:tcPr/>
                    </a:tc>
                    <a:tc>
                      <a:txBody>
                        <a:bodyPr/>
                        <a:lstStyle/>
                        <a:p>
                          <a:pPr algn="ctr"/>
                          <a:r>
                            <a:rPr lang="en-US" dirty="0"/>
                            <a:t>205s</a:t>
                          </a:r>
                        </a:p>
                      </a:txBody>
                      <a:tcPr/>
                    </a:tc>
                    <a:extLst>
                      <a:ext uri="{0D108BD9-81ED-4DB2-BD59-A6C34878D82A}">
                        <a16:rowId xmlns:a16="http://schemas.microsoft.com/office/drawing/2014/main" val="315983224"/>
                      </a:ext>
                    </a:extLst>
                  </a:tr>
                  <a:tr h="370840">
                    <a:tc>
                      <a:txBody>
                        <a:bodyPr/>
                        <a:lstStyle/>
                        <a:p>
                          <a:pPr algn="ctr"/>
                          <a:r>
                            <a:rPr lang="en-US" dirty="0"/>
                            <a:t>B</a:t>
                          </a:r>
                        </a:p>
                      </a:txBody>
                      <a:tcPr/>
                    </a:tc>
                    <a:tc>
                      <a:txBody>
                        <a:bodyPr/>
                        <a:lstStyle/>
                        <a:p>
                          <a:pPr algn="ctr"/>
                          <a:r>
                            <a:rPr lang="en-US" dirty="0"/>
                            <a:t>2m</a:t>
                          </a:r>
                          <a:r>
                            <a:rPr lang="el-GR" dirty="0"/>
                            <a:t>Ω</a:t>
                          </a:r>
                          <a:endParaRPr lang="en-US" dirty="0"/>
                        </a:p>
                      </a:txBody>
                      <a:tcPr/>
                    </a:tc>
                    <a:tc>
                      <a:txBody>
                        <a:bodyPr/>
                        <a:lstStyle/>
                        <a:p>
                          <a:pPr algn="ctr"/>
                          <a:r>
                            <a:rPr lang="en-US" dirty="0"/>
                            <a:t>7m</a:t>
                          </a:r>
                          <a:r>
                            <a:rPr lang="el-GR" dirty="0"/>
                            <a:t>Ω</a:t>
                          </a:r>
                          <a:endParaRPr lang="en-US" dirty="0"/>
                        </a:p>
                      </a:txBody>
                      <a:tcPr/>
                    </a:tc>
                    <a:tc>
                      <a:txBody>
                        <a:bodyPr/>
                        <a:lstStyle/>
                        <a:p>
                          <a:pPr algn="ctr"/>
                          <a:r>
                            <a:rPr lang="en-US" dirty="0"/>
                            <a:t>22m</a:t>
                          </a:r>
                          <a:r>
                            <a:rPr lang="el-GR" dirty="0"/>
                            <a:t>Ω</a:t>
                          </a:r>
                          <a:endParaRPr lang="en-US" dirty="0"/>
                        </a:p>
                      </a:txBody>
                      <a:tcPr/>
                    </a:tc>
                    <a:tc>
                      <a:txBody>
                        <a:bodyPr/>
                        <a:lstStyle/>
                        <a:p>
                          <a:pPr algn="ctr"/>
                          <a:r>
                            <a:rPr lang="en-US" dirty="0"/>
                            <a:t>205s</a:t>
                          </a:r>
                        </a:p>
                      </a:txBody>
                      <a:tcPr/>
                    </a:tc>
                    <a:extLst>
                      <a:ext uri="{0D108BD9-81ED-4DB2-BD59-A6C34878D82A}">
                        <a16:rowId xmlns:a16="http://schemas.microsoft.com/office/drawing/2014/main" val="425236771"/>
                      </a:ext>
                    </a:extLst>
                  </a:tr>
                  <a:tr h="370840">
                    <a:tc>
                      <a:txBody>
                        <a:bodyPr/>
                        <a:lstStyle/>
                        <a:p>
                          <a:pPr algn="ctr"/>
                          <a:r>
                            <a:rPr lang="en-US" dirty="0"/>
                            <a:t>D</a:t>
                          </a:r>
                        </a:p>
                      </a:txBody>
                      <a:tcPr/>
                    </a:tc>
                    <a:tc>
                      <a:txBody>
                        <a:bodyPr/>
                        <a:lstStyle/>
                        <a:p>
                          <a:pPr algn="ctr"/>
                          <a:r>
                            <a:rPr lang="en-US" dirty="0"/>
                            <a:t>2m</a:t>
                          </a:r>
                          <a:r>
                            <a:rPr lang="el-GR" dirty="0"/>
                            <a:t>Ω</a:t>
                          </a:r>
                          <a:endParaRPr lang="en-US" dirty="0"/>
                        </a:p>
                      </a:txBody>
                      <a:tcPr/>
                    </a:tc>
                    <a:tc>
                      <a:txBody>
                        <a:bodyPr/>
                        <a:lstStyle/>
                        <a:p>
                          <a:pPr algn="ctr"/>
                          <a:r>
                            <a:rPr lang="en-US" dirty="0"/>
                            <a:t>8m</a:t>
                          </a:r>
                          <a:r>
                            <a:rPr lang="el-GR" dirty="0"/>
                            <a:t>Ω</a:t>
                          </a:r>
                          <a:endParaRPr lang="en-US" dirty="0"/>
                        </a:p>
                      </a:txBody>
                      <a:tcPr/>
                    </a:tc>
                    <a:tc>
                      <a:txBody>
                        <a:bodyPr/>
                        <a:lstStyle/>
                        <a:p>
                          <a:pPr algn="ctr"/>
                          <a:r>
                            <a:rPr lang="en-US" dirty="0"/>
                            <a:t>22m</a:t>
                          </a:r>
                          <a:r>
                            <a:rPr lang="el-GR" dirty="0"/>
                            <a:t>Ω</a:t>
                          </a:r>
                          <a:endParaRPr lang="en-US" dirty="0"/>
                        </a:p>
                      </a:txBody>
                      <a:tcPr/>
                    </a:tc>
                    <a:tc>
                      <a:txBody>
                        <a:bodyPr/>
                        <a:lstStyle/>
                        <a:p>
                          <a:pPr algn="ctr"/>
                          <a:r>
                            <a:rPr lang="en-US" dirty="0"/>
                            <a:t>205s</a:t>
                          </a:r>
                        </a:p>
                      </a:txBody>
                      <a:tcPr/>
                    </a:tc>
                    <a:extLst>
                      <a:ext uri="{0D108BD9-81ED-4DB2-BD59-A6C34878D82A}">
                        <a16:rowId xmlns:a16="http://schemas.microsoft.com/office/drawing/2014/main" val="2855234145"/>
                      </a:ext>
                    </a:extLst>
                  </a:tr>
                </a:tbl>
              </a:graphicData>
            </a:graphic>
          </p:graphicFrame>
        </mc:Fallback>
      </mc:AlternateContent>
      <p:sp>
        <p:nvSpPr>
          <p:cNvPr id="8" name="Pladsholder til slidenummer 1">
            <a:extLst>
              <a:ext uri="{FF2B5EF4-FFF2-40B4-BE49-F238E27FC236}">
                <a16:creationId xmlns:a16="http://schemas.microsoft.com/office/drawing/2014/main" id="{74F759B1-9D3E-4A76-ACDC-7FAA7C83AAB3}"/>
              </a:ext>
            </a:extLst>
          </p:cNvPr>
          <p:cNvSpPr txBox="1">
            <a:spLocks/>
          </p:cNvSpPr>
          <p:nvPr/>
        </p:nvSpPr>
        <p:spPr>
          <a:xfrm>
            <a:off x="10718855" y="6325598"/>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Mihai</a:t>
            </a:r>
            <a:endParaRPr lang="en-US" dirty="0"/>
          </a:p>
        </p:txBody>
      </p:sp>
    </p:spTree>
    <p:extLst>
      <p:ext uri="{BB962C8B-B14F-4D97-AF65-F5344CB8AC3E}">
        <p14:creationId xmlns:p14="http://schemas.microsoft.com/office/powerpoint/2010/main" val="3200105682"/>
      </p:ext>
    </p:extLst>
  </p:cSld>
  <p:clrMapOvr>
    <a:masterClrMapping/>
  </p:clrMapOvr>
</p:sld>
</file>

<file path=ppt/theme/theme1.xml><?xml version="1.0" encoding="utf-8"?>
<a:theme xmlns:a="http://schemas.openxmlformats.org/drawingml/2006/main" name="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amp;D-Powerpoint Template_16x9" id="{D6003E70-2833-4847-828A-A182BBF6C8FF}" vid="{85D7DE89-D8E2-D743-952C-ED1FA0F184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B&amp;D-Powerpoint Template_16x9</Template>
  <TotalTime>1189</TotalTime>
  <Words>2275</Words>
  <Application>Microsoft Office PowerPoint</Application>
  <PresentationFormat>Panorámica</PresentationFormat>
  <Paragraphs>692</Paragraphs>
  <Slides>52</Slides>
  <Notes>46</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52</vt:i4>
      </vt:variant>
    </vt:vector>
  </HeadingPairs>
  <TitlesOfParts>
    <vt:vector size="57" baseType="lpstr">
      <vt:lpstr>Arial</vt:lpstr>
      <vt:lpstr>Calibri</vt:lpstr>
      <vt:lpstr>Cambria Math</vt:lpstr>
      <vt:lpstr>Wingdings</vt:lpstr>
      <vt:lpstr>AAU PowerPoint</vt:lpstr>
      <vt:lpstr>Drive system for  an electric Go-kart</vt:lpstr>
      <vt:lpstr>Introduction</vt:lpstr>
      <vt:lpstr>Agenda</vt:lpstr>
      <vt:lpstr>Motivation</vt:lpstr>
      <vt:lpstr>Hardware</vt:lpstr>
      <vt:lpstr>TSA170-210-038 Sauer Danfoss</vt:lpstr>
      <vt:lpstr>Batteries</vt:lpstr>
      <vt:lpstr>Batteries – obtaining parameters</vt:lpstr>
      <vt:lpstr>Batteries – experimental parameters</vt:lpstr>
      <vt:lpstr>Batteries – SOC vs. VOC curve</vt:lpstr>
      <vt:lpstr>Batteries – simulation result</vt:lpstr>
      <vt:lpstr>Interface Board</vt:lpstr>
      <vt:lpstr>Inverter</vt:lpstr>
      <vt:lpstr>Inverter thermal test</vt:lpstr>
      <vt:lpstr>Control of the induction machine</vt:lpstr>
      <vt:lpstr>Field Oriented Control (FOC)</vt:lpstr>
      <vt:lpstr>Space Vector Modulation PWM</vt:lpstr>
      <vt:lpstr>Rotor flux oriented control</vt:lpstr>
      <vt:lpstr>Rotor flux oriented control</vt:lpstr>
      <vt:lpstr>Rotor flux oriented control</vt:lpstr>
      <vt:lpstr>Rotor flux oriented control</vt:lpstr>
      <vt:lpstr>PI current controllers </vt:lpstr>
      <vt:lpstr>PI current controllers </vt:lpstr>
      <vt:lpstr>PI speed controller </vt:lpstr>
      <vt:lpstr>PI speed controller </vt:lpstr>
      <vt:lpstr>Simulation result</vt:lpstr>
      <vt:lpstr>Simulation result</vt:lpstr>
      <vt:lpstr>Regenerative braking</vt:lpstr>
      <vt:lpstr>Regenerative braking  simulation</vt:lpstr>
      <vt:lpstr>Presentación de PowerPoint</vt:lpstr>
      <vt:lpstr>Firmware Design</vt:lpstr>
      <vt:lpstr>High level design</vt:lpstr>
      <vt:lpstr>High level design - Timing</vt:lpstr>
      <vt:lpstr>Low level design</vt:lpstr>
      <vt:lpstr>System</vt:lpstr>
      <vt:lpstr>System manager</vt:lpstr>
      <vt:lpstr>User interface</vt:lpstr>
      <vt:lpstr>Motor control</vt:lpstr>
      <vt:lpstr>Position estimation</vt:lpstr>
      <vt:lpstr>Analog signal acquisition</vt:lpstr>
      <vt:lpstr>Closed loop control algorithm</vt:lpstr>
      <vt:lpstr>Safety</vt:lpstr>
      <vt:lpstr>System tests</vt:lpstr>
      <vt:lpstr>Test setup</vt:lpstr>
      <vt:lpstr>Load difference</vt:lpstr>
      <vt:lpstr>Torque control - Startup</vt:lpstr>
      <vt:lpstr>Presentación de PowerPoint</vt:lpstr>
      <vt:lpstr>Speed control</vt:lpstr>
      <vt:lpstr>Torque to speed transition</vt:lpstr>
      <vt:lpstr>Future work</vt:lpstr>
      <vt:lpstr>Conclusions</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AAU Kommunikation</dc:creator>
  <cp:lastModifiedBy>Aitor Terán Menéndez</cp:lastModifiedBy>
  <cp:revision>551</cp:revision>
  <cp:lastPrinted>2019-01-10T14:45:54Z</cp:lastPrinted>
  <dcterms:created xsi:type="dcterms:W3CDTF">2016-11-10T06:07:03Z</dcterms:created>
  <dcterms:modified xsi:type="dcterms:W3CDTF">2019-06-18T11:00:42Z</dcterms:modified>
</cp:coreProperties>
</file>